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heme/theme8.xml" ContentType="application/vnd.openxmlformats-officedocument.them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1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2.xml" ContentType="application/vnd.openxmlformats-officedocument.presentationml.notesSlide+xml"/>
  <Override PartName="/ppt/tags/tag290.xml" ContentType="application/vnd.openxmlformats-officedocument.presentationml.tags+xml"/>
  <Override PartName="/ppt/notesSlides/notesSlide3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4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5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7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8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8" r:id="rId2"/>
    <p:sldMasterId id="2147483789" r:id="rId3"/>
    <p:sldMasterId id="2147483812" r:id="rId4"/>
    <p:sldMasterId id="2147483833" r:id="rId5"/>
    <p:sldMasterId id="2147483860" r:id="rId6"/>
    <p:sldMasterId id="2147483877" r:id="rId7"/>
  </p:sldMasterIdLst>
  <p:notesMasterIdLst>
    <p:notesMasterId r:id="rId31"/>
  </p:notesMasterIdLst>
  <p:sldIdLst>
    <p:sldId id="2293" r:id="rId8"/>
    <p:sldId id="2269" r:id="rId9"/>
    <p:sldId id="2275" r:id="rId10"/>
    <p:sldId id="2294" r:id="rId11"/>
    <p:sldId id="2286" r:id="rId12"/>
    <p:sldId id="2285" r:id="rId13"/>
    <p:sldId id="2276" r:id="rId14"/>
    <p:sldId id="785" r:id="rId15"/>
    <p:sldId id="815" r:id="rId16"/>
    <p:sldId id="836" r:id="rId17"/>
    <p:sldId id="857" r:id="rId18"/>
    <p:sldId id="2287" r:id="rId19"/>
    <p:sldId id="1055" r:id="rId20"/>
    <p:sldId id="2289" r:id="rId21"/>
    <p:sldId id="2281" r:id="rId22"/>
    <p:sldId id="2271" r:id="rId23"/>
    <p:sldId id="2273" r:id="rId24"/>
    <p:sldId id="936" r:id="rId25"/>
    <p:sldId id="886" r:id="rId26"/>
    <p:sldId id="940" r:id="rId27"/>
    <p:sldId id="909" r:id="rId28"/>
    <p:sldId id="938" r:id="rId29"/>
    <p:sldId id="910" r:id="rId30"/>
  </p:sldIdLst>
  <p:sldSz cx="11949113" cy="6721475"/>
  <p:notesSz cx="6858000" cy="91440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 autoAdjust="0"/>
    <p:restoredTop sz="95473" autoAdjust="0"/>
  </p:normalViewPr>
  <p:slideViewPr>
    <p:cSldViewPr snapToGrid="0">
      <p:cViewPr varScale="1">
        <p:scale>
          <a:sx n="109" d="100"/>
          <a:sy n="109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818181818181813E-2"/>
          <c:y val="1.9338043882484193E-2"/>
          <c:w val="0.92436363636363628"/>
          <c:h val="0.9613239122350315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8-4824-9E64-6098EDDB7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350020784"/>
        <c:axId val="1"/>
      </c:barChart>
      <c:catAx>
        <c:axId val="13500207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28575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5002078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7818181818181813E-2"/>
          <c:y val="1.9338043882484193E-2"/>
          <c:w val="0.92436363636363628"/>
          <c:h val="0.9613239122350315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46-4E94-BC18-1FA380472AC1}"/>
            </c:ext>
          </c:extLst>
        </c:ser>
        <c:ser>
          <c:idx val="1"/>
          <c:order val="1"/>
          <c:spPr>
            <a:solidFill>
              <a:schemeClr val="accent2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46-4E94-BC18-1FA380472A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289895136"/>
        <c:axId val="1"/>
      </c:barChart>
      <c:catAx>
        <c:axId val="12898951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28575" algn="ctr">
            <a:solidFill>
              <a:schemeClr val="bg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2898951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4EA-E603-4E35-A446-A17CA52DC7F5}" type="datetimeFigureOut">
              <a:rPr lang="en-AU" smtClean="0"/>
              <a:t>22/3/20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4DCA6-27DC-4B3D-9559-54E4647318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70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4896" y="5499465"/>
            <a:ext cx="6049780" cy="24622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63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0825" y="641350"/>
            <a:ext cx="6648450" cy="3740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41A14D-35D7-C74C-A2E7-01B056F82493}" type="slidenum">
              <a:rPr kumimoji="0" lang="en-US" sz="17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06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0825" y="641350"/>
            <a:ext cx="6648450" cy="3740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E645B6-87FF-0044-9F08-392076A42EE1}" type="slidenum"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85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44611" y="5324000"/>
            <a:ext cx="5749194" cy="24590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291936-9506-4639-A735-9BC5B572527B}" type="slidenum">
              <a:rPr kumimoji="0" lang="en-GB" sz="1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4228" y="110252"/>
            <a:ext cx="1158972" cy="123111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DUS-AAA123-20100702-</a:t>
            </a:r>
          </a:p>
        </p:txBody>
      </p:sp>
    </p:spTree>
    <p:extLst>
      <p:ext uri="{BB962C8B-B14F-4D97-AF65-F5344CB8AC3E}">
        <p14:creationId xmlns:p14="http://schemas.microsoft.com/office/powerpoint/2010/main" val="387752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US" sz="1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77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Covered in Masterclass -&gt; make link “As you know from yesterday”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tradeoff between interpretable models and high-performance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advanced predictive models are more complex internally (more parameters), and thus are far less interpretable than models which are simpler (few parameters)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Prescriptive models have traditionally been relatively simple, but are becoming the ‘next frontier’ of analytics.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As we develop powerful models, we </a:t>
            </a:r>
            <a:r>
              <a:rPr lang="en-US" i="0" dirty="0"/>
              <a:t>must ensure we can </a:t>
            </a:r>
            <a:r>
              <a:rPr lang="en-US" i="1" dirty="0"/>
              <a:t>act on </a:t>
            </a:r>
            <a:r>
              <a:rPr lang="en-US" i="0" dirty="0"/>
              <a:t>these predictions to maximize value-capture within strict business constraints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8F7298-448D-4529-936B-F241DD759D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5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X-AI is state-of-the-art research that can provide some level of explainability for very complex high-performing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~12000 papers published ever year in Machine Learning, with many proposing their own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prescriptive algorithms (reinforcement learning) have recently made the news, beating humans both at board-games such as Go and complex computer games such as Starcraft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8F7298-448D-4529-936B-F241DD759D69}" type="slidenum">
              <a:rPr kumimoji="0" lang="en-US" sz="1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37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19616" y="8173340"/>
            <a:ext cx="499077" cy="171361"/>
          </a:xfrm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A48115-99F3-4CAB-81FC-65D052B319DD}" type="slidenum"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Grp="1" noChangeArrowheads="1"/>
          </p:cNvSpPr>
          <p:nvPr>
            <p:ph type="ftr" sz="quarter" idx="4"/>
          </p:nvPr>
        </p:nvSpPr>
        <p:spPr>
          <a:xfrm>
            <a:off x="5101043" y="92921"/>
            <a:ext cx="1017650" cy="107666"/>
          </a:xfrm>
          <a:prstGeom prst="rect">
            <a:avLst/>
          </a:prstGeom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DUS-AAA123-20100702-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7800" y="533400"/>
            <a:ext cx="6659563" cy="3746500"/>
          </a:xfrm>
          <a:prstGeom prst="rect">
            <a:avLst/>
          </a:prstGeo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007" y="4571991"/>
            <a:ext cx="5366838" cy="2460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9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5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60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7" Type="http://schemas.openxmlformats.org/officeDocument/2006/relationships/image" Target="../media/image10.emf"/><Relationship Id="rId2" Type="http://schemas.openxmlformats.org/officeDocument/2006/relationships/tags" Target="../tags/tag263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0.emf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2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10.emf"/><Relationship Id="rId2" Type="http://schemas.openxmlformats.org/officeDocument/2006/relationships/tags" Target="../tags/tag9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20.emf"/><Relationship Id="rId2" Type="http://schemas.openxmlformats.org/officeDocument/2006/relationships/tags" Target="../tags/tag99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10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1.png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0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10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12.png"/><Relationship Id="rId2" Type="http://schemas.openxmlformats.org/officeDocument/2006/relationships/tags" Target="../tags/tag13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.png"/><Relationship Id="rId2" Type="http://schemas.openxmlformats.org/officeDocument/2006/relationships/tags" Target="../tags/tag15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2.bin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10.emf"/><Relationship Id="rId2" Type="http://schemas.openxmlformats.org/officeDocument/2006/relationships/tags" Target="../tags/tag188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12.png"/><Relationship Id="rId2" Type="http://schemas.openxmlformats.org/officeDocument/2006/relationships/tags" Target="../tags/tag190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4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6.w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55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9.png"/><Relationship Id="rId2" Type="http://schemas.openxmlformats.org/officeDocument/2006/relationships/tags" Target="../tags/tag217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3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6.bin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7" Type="http://schemas.openxmlformats.org/officeDocument/2006/relationships/image" Target="../media/image10.emf"/><Relationship Id="rId2" Type="http://schemas.openxmlformats.org/officeDocument/2006/relationships/tags" Target="../tags/tag228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12.png"/><Relationship Id="rId2" Type="http://schemas.openxmlformats.org/officeDocument/2006/relationships/tags" Target="../tags/tag230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35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3.bin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995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15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5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0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1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5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2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5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93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9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3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8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9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7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4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11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4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35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59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9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82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83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8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36BD-5ACC-504E-A464-A397FD31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F1D2-F829-CC41-9851-3A054914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3DF5-3D68-A946-9346-47F6BB7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0066-370E-CD44-AE6E-763396D2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3F98B-6C84-8142-87DC-8638128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49E5-6F69-0E4D-93A1-DBCAC82C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78" y="1675702"/>
            <a:ext cx="10306110" cy="2795946"/>
          </a:xfrm>
        </p:spPr>
        <p:txBody>
          <a:bodyPr anchor="b"/>
          <a:lstStyle>
            <a:lvl1pPr>
              <a:defRPr sz="588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8764-B2A6-9245-94A9-99E9A0140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278" y="4498099"/>
            <a:ext cx="10306110" cy="1470322"/>
          </a:xfrm>
        </p:spPr>
        <p:txBody>
          <a:bodyPr/>
          <a:lstStyle>
            <a:lvl1pPr marL="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1pPr>
            <a:lvl2pPr marL="448102" indent="0">
              <a:buNone/>
              <a:defRPr sz="1960">
                <a:solidFill>
                  <a:schemeClr val="tx1">
                    <a:tint val="75000"/>
                  </a:schemeClr>
                </a:solidFill>
              </a:defRPr>
            </a:lvl2pPr>
            <a:lvl3pPr marL="89620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34430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4pPr>
            <a:lvl5pPr marL="1792407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5pPr>
            <a:lvl6pPr marL="2240509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6pPr>
            <a:lvl7pPr marL="2688610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7pPr>
            <a:lvl8pPr marL="3136712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8pPr>
            <a:lvl9pPr marL="3584814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F1CF-37EA-2145-8B54-D343280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665C-FA2C-1141-9B99-5337A61E1161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9351E-5D38-AC4B-AA18-2762FC7E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D62E-0AFA-6C45-B40C-D027E76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9DA49-E108-F443-A05E-0507754FD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7584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7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9:22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</a:rPr>
              <a:t>Printed 5/4/2017 11:06 AM Pacific Standard Time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9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69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0"/>
            <a:ext cx="11049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0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63070" y="6508272"/>
            <a:ext cx="312265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7888" y="1619250"/>
            <a:ext cx="5346000" cy="4356000"/>
          </a:xfrm>
        </p:spPr>
        <p:txBody>
          <a:bodyPr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84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18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0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4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5480812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3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6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14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792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425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1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0" y="3060000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9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4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11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00" y="3050427"/>
            <a:ext cx="5584311" cy="75608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6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87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912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B9809A9-4E0B-4264-8829-16B5DF573A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47" eaLnBrk="1"/>
            <a:endParaRPr lang="en-GB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322264" y="230190"/>
            <a:ext cx="11301792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C2EB9BC6-2933-5D46-BFF6-9AD5204CE90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1949291" cy="6721475"/>
          </a:xfrm>
          <a:prstGeom prst="rect">
            <a:avLst/>
          </a:prstGeom>
        </p:spPr>
      </p:pic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1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936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9" y="230190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0" name="SlideLogoText">
            <a:extLst>
              <a:ext uri="{FF2B5EF4-FFF2-40B4-BE49-F238E27FC236}">
                <a16:creationId xmlns:a16="http://schemas.microsoft.com/office/drawing/2014/main" id="{62F67013-12AF-934A-ACE4-CE4196CC6D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95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ies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4000" y="1"/>
            <a:ext cx="4065290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 noChangeAspect="1"/>
          </p:cNvSpPr>
          <p:nvPr>
            <p:ph type="pic" sz="quarter" idx="19"/>
          </p:nvPr>
        </p:nvSpPr>
        <p:spPr>
          <a:xfrm>
            <a:off x="16272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 noChangeAspect="1"/>
          </p:cNvSpPr>
          <p:nvPr>
            <p:ph type="pic" sz="quarter" idx="21"/>
          </p:nvPr>
        </p:nvSpPr>
        <p:spPr>
          <a:xfrm>
            <a:off x="43251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 noChangeAspect="1"/>
          </p:cNvSpPr>
          <p:nvPr>
            <p:ph type="pic" sz="quarter" idx="23"/>
          </p:nvPr>
        </p:nvSpPr>
        <p:spPr>
          <a:xfrm>
            <a:off x="7020000" y="23760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 noChangeAspect="1"/>
          </p:cNvSpPr>
          <p:nvPr>
            <p:ph type="pic" sz="quarter" idx="25"/>
          </p:nvPr>
        </p:nvSpPr>
        <p:spPr>
          <a:xfrm>
            <a:off x="16272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 noChangeAspect="1"/>
          </p:cNvSpPr>
          <p:nvPr>
            <p:ph type="pic" sz="quarter" idx="27"/>
          </p:nvPr>
        </p:nvSpPr>
        <p:spPr>
          <a:xfrm>
            <a:off x="43251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29"/>
          </p:nvPr>
        </p:nvSpPr>
        <p:spPr>
          <a:xfrm>
            <a:off x="7020000" y="3654000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3171600" y="2340001"/>
            <a:ext cx="1044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5868001" y="2340001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752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3171600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5868001" y="36180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35"/>
          </p:nvPr>
        </p:nvSpPr>
        <p:spPr>
          <a:xfrm>
            <a:off x="16272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36"/>
          </p:nvPr>
        </p:nvSpPr>
        <p:spPr>
          <a:xfrm>
            <a:off x="43251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7" name="Picture Placeholder 11"/>
          <p:cNvSpPr>
            <a:spLocks noGrp="1" noChangeAspect="1"/>
          </p:cNvSpPr>
          <p:nvPr>
            <p:ph type="pic" sz="quarter" idx="37"/>
          </p:nvPr>
        </p:nvSpPr>
        <p:spPr>
          <a:xfrm>
            <a:off x="7020000" y="4928401"/>
            <a:ext cx="864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4752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171600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68001" y="4892400"/>
            <a:ext cx="1080000" cy="864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GB"/>
              <a:t>Click to edit</a:t>
            </a:r>
            <a:endParaRPr lang="en-GB" dirty="0"/>
          </a:p>
        </p:txBody>
      </p:sp>
      <p:sp>
        <p:nvSpPr>
          <p:cNvPr id="24" name="Slide Number"/>
          <p:cNvSpPr txBox="1">
            <a:spLocks/>
          </p:cNvSpPr>
          <p:nvPr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n-GB" sz="800" smtClean="0">
                <a:solidFill>
                  <a:srgbClr val="000000"/>
                </a:solidFill>
              </a:rPr>
              <a:pPr/>
              <a:t>‹#›</a:t>
            </a:fld>
            <a:endParaRPr lang="en-GB" sz="800" dirty="0">
              <a:solidFill>
                <a:srgbClr val="000000"/>
              </a:solidFill>
            </a:endParaRPr>
          </a:p>
        </p:txBody>
      </p:sp>
      <p:sp>
        <p:nvSpPr>
          <p:cNvPr id="27" name="SlideLogoText">
            <a:extLst>
              <a:ext uri="{FF2B5EF4-FFF2-40B4-BE49-F238E27FC236}">
                <a16:creationId xmlns:a16="http://schemas.microsoft.com/office/drawing/2014/main" id="{5FF585CB-A2E7-DA41-BF43-B464D572A1E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7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64900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1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9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1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1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85EFDF-D473-49E3-9FC2-33A0BB573C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GB" sz="2600" b="0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457645" y="50803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4" eaLnBrk="1"/>
            <a:endParaRPr lang="en-GB" sz="599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7" y="1619252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419923" y="650827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GB" sz="800" smtClean="0">
                <a:solidFill>
                  <a:schemeClr val="tx1"/>
                </a:solidFill>
              </a:rPr>
              <a:pPr lvl="0"/>
              <a:t>‹#›</a:t>
            </a:fld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4391A4EA-E86C-884B-B584-1FE99578F15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8220778" y="6508274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1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GB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4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3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11048175" cy="4356000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5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0"/>
            <a:ext cx="5328000" cy="4356000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78488" y="1619250"/>
            <a:ext cx="5346000" cy="4356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4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3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24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8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400" cy="39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5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0"/>
            <a:ext cx="2304000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5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 sz="1200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0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GB" sz="1200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5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8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88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0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100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88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8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0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104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6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5" y="2962800"/>
            <a:ext cx="2113200" cy="169277"/>
          </a:xfrm>
        </p:spPr>
        <p:txBody>
          <a:bodyPr wrap="square">
            <a:noAutofit/>
          </a:bodyPr>
          <a:lstStyle>
            <a:lvl1pPr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5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5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5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128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9" y="2019600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9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9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5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3" y="0"/>
            <a:ext cx="6804000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 dirty="0">
              <a:solidFill>
                <a:schemeClr val="tx2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44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1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0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9" y="3060000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2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0" y="230189"/>
            <a:ext cx="2952000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100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9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18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899" y="-1193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400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69"/>
          <a:stretch/>
        </p:blipFill>
        <p:spPr>
          <a:xfrm>
            <a:off x="1" y="2033"/>
            <a:ext cx="8035962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0" y="36514"/>
            <a:ext cx="39371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7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897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5464800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2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15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6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7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0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3767075"/>
            <a:ext cx="3636000" cy="180000"/>
          </a:xfrm>
        </p:spPr>
        <p:txBody>
          <a:bodyPr anchor="b" anchorCtr="0">
            <a:noAutofit/>
          </a:bodyPr>
          <a:lstStyle>
            <a:lvl1pPr>
              <a:defRPr sz="11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0" y="3960000"/>
            <a:ext cx="3636000" cy="180000"/>
          </a:xfrm>
        </p:spPr>
        <p:txBody>
          <a:bodyPr>
            <a:noAutofit/>
          </a:bodyPr>
          <a:lstStyle>
            <a:lvl1pPr>
              <a:defRPr sz="1100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636000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1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0"/>
            <a:ext cx="188901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0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69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199" y="230400"/>
            <a:ext cx="5794927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6" y="3060000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8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91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3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342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8" y="2339998"/>
            <a:ext cx="3420000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900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7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9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5796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29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900000"/>
            <a:ext cx="5794927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6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6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6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6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2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7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4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0" y="240557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7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4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0" y="3926289"/>
            <a:ext cx="1368000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100" b="0">
                <a:solidFill>
                  <a:schemeClr val="tx1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7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08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0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0" b="0"/>
            </a:lvl2pPr>
            <a:lvl3pPr>
              <a:defRPr sz="1200" b="0"/>
            </a:lvl3pPr>
            <a:lvl4pPr>
              <a:defRPr sz="1200" b="0"/>
            </a:lvl4pPr>
            <a:lvl5pPr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 dirty="0">
              <a:solidFill>
                <a:schemeClr val="tx1"/>
              </a:solidFill>
            </a:endParaRPr>
          </a:p>
        </p:txBody>
      </p:sp>
      <p:sp>
        <p:nvSpPr>
          <p:cNvPr id="8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2017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88" y="230400"/>
            <a:ext cx="8552424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7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7" y="3182938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0" cy="2664000"/>
          </a:xfrm>
        </p:spPr>
        <p:txBody>
          <a:bodyPr rIns="180000" bIns="360000" anchor="ctr" anchorCtr="0"/>
          <a:lstStyle>
            <a:lvl1pPr algn="r">
              <a:defRPr sz="20000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508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8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8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3373986"/>
            <a:ext cx="463254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8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5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9382F6-0422-4D6F-9724-B1D245A7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8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9382F6-0422-4D6F-9724-B1D245A7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1"/>
            <a:ext cx="5464801" cy="2880000"/>
          </a:xfrm>
        </p:spPr>
        <p:txBody>
          <a:bodyPr tIns="36000" anchor="t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113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1" y="2405579"/>
            <a:ext cx="5795999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5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2" y="4297016"/>
            <a:ext cx="3635999" cy="216000"/>
          </a:xfrm>
        </p:spPr>
        <p:txBody>
          <a:bodyPr anchor="b" anchorCtr="0">
            <a:noAutofit/>
          </a:bodyPr>
          <a:lstStyle>
            <a:lvl1pPr>
              <a:defRPr sz="1201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4521652"/>
            <a:ext cx="3635999" cy="216000"/>
          </a:xfrm>
        </p:spPr>
        <p:txBody>
          <a:bodyPr>
            <a:noAutofit/>
          </a:bodyPr>
          <a:lstStyle>
            <a:lvl1pPr>
              <a:defRPr sz="1201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0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0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62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8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30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3129113" y="1"/>
            <a:ext cx="8820000" cy="6721475"/>
          </a:xfrm>
          <a:custGeom>
            <a:avLst/>
            <a:gdLst>
              <a:gd name="connsiteX0" fmla="*/ 0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0 w 8820000"/>
              <a:gd name="connsiteY4" fmla="*/ 0 h 6721475"/>
              <a:gd name="connsiteX0" fmla="*/ 3889948 w 8820000"/>
              <a:gd name="connsiteY0" fmla="*/ 0 h 6721475"/>
              <a:gd name="connsiteX1" fmla="*/ 8820000 w 8820000"/>
              <a:gd name="connsiteY1" fmla="*/ 0 h 6721475"/>
              <a:gd name="connsiteX2" fmla="*/ 8820000 w 8820000"/>
              <a:gd name="connsiteY2" fmla="*/ 6721475 h 6721475"/>
              <a:gd name="connsiteX3" fmla="*/ 0 w 8820000"/>
              <a:gd name="connsiteY3" fmla="*/ 6721475 h 6721475"/>
              <a:gd name="connsiteX4" fmla="*/ 3889948 w 8820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0000" h="6721475">
                <a:moveTo>
                  <a:pt x="3889948" y="0"/>
                </a:moveTo>
                <a:lnTo>
                  <a:pt x="8820000" y="0"/>
                </a:lnTo>
                <a:lnTo>
                  <a:pt x="8820000" y="6721475"/>
                </a:lnTo>
                <a:lnTo>
                  <a:pt x="0" y="6721475"/>
                </a:lnTo>
                <a:lnTo>
                  <a:pt x="3889948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2" y="3767076"/>
            <a:ext cx="3635999" cy="180000"/>
          </a:xfrm>
        </p:spPr>
        <p:txBody>
          <a:bodyPr anchor="b" anchorCtr="0">
            <a:noAutofit/>
          </a:bodyPr>
          <a:lstStyle>
            <a:lvl1pPr>
              <a:defRPr sz="1099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75202" y="3960000"/>
            <a:ext cx="3635999" cy="180000"/>
          </a:xfrm>
        </p:spPr>
        <p:txBody>
          <a:bodyPr>
            <a:noAutofit/>
          </a:bodyPr>
          <a:lstStyle>
            <a:lvl1pPr>
              <a:defRPr sz="1099" b="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90" y="2339998"/>
            <a:ext cx="3635999" cy="108000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0"/>
              </a:spcAft>
              <a:defRPr sz="1201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75200" y="2103649"/>
            <a:ext cx="188902" cy="197488"/>
            <a:chOff x="489966" y="2047068"/>
            <a:chExt cx="291054" cy="304285"/>
          </a:xfrm>
        </p:grpSpPr>
        <p:cxnSp>
          <p:nvCxnSpPr>
            <p:cNvPr id="24" name="Straight Connector 23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 userDrawn="1"/>
        </p:nvGrpSpPr>
        <p:grpSpPr>
          <a:xfrm>
            <a:off x="475200" y="3488401"/>
            <a:ext cx="188902" cy="197488"/>
            <a:chOff x="489966" y="3827804"/>
            <a:chExt cx="291054" cy="304285"/>
          </a:xfrm>
        </p:grpSpPr>
        <p:cxnSp>
          <p:nvCxnSpPr>
            <p:cNvPr id="27" name="Straight Connector 26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8" y="230400"/>
            <a:ext cx="4500000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56070D17-13A1-BD45-A346-7291AEB8F0F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66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i's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625370" y="306000"/>
            <a:ext cx="2497338" cy="5760000"/>
            <a:chOff x="6625369" y="306000"/>
            <a:chExt cx="2497338" cy="5760000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9122707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6625369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3F7BC55D-3CF2-6947-A083-999203F160A4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9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0B98D9D0-73C9-CC4F-BB26-01F1777360D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49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C1CC4BB8-449D-8A40-A538-2650B15D6B8D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8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224700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4132064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7" y="230400"/>
            <a:ext cx="3420001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487" y="2339998"/>
            <a:ext cx="3420001" cy="21744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899" b="0" spc="1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091CFA5C-B37E-6D48-8BDA-A6DB882DC777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949113" cy="6721376"/>
          </a:xfrm>
          <a:prstGeom prst="rect">
            <a:avLst/>
          </a:prstGeom>
        </p:spPr>
      </p:pic>
      <p:sp>
        <p:nvSpPr>
          <p:cNvPr id="5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6722038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625368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89" y="230400"/>
            <a:ext cx="5795999" cy="136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EB8187FE-8691-7B4F-9C7F-5C744BCFFBE9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49113" cy="6721375"/>
          </a:xfrm>
          <a:prstGeom prst="rect">
            <a:avLst/>
          </a:prstGeom>
        </p:spPr>
      </p:pic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6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04747" y="6508272"/>
            <a:ext cx="308097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2405579"/>
            <a:ext cx="5464800" cy="1368000"/>
          </a:xfrm>
        </p:spPr>
        <p:txBody>
          <a:bodyPr anchor="ctr" anchorCtr="0">
            <a:noAutofit/>
          </a:bodyPr>
          <a:lstStyle>
            <a:lvl1pPr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489966" y="2047068"/>
            <a:ext cx="291054" cy="304285"/>
            <a:chOff x="489966" y="2047068"/>
            <a:chExt cx="291054" cy="304285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607441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489966" y="2047068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489966" y="3827804"/>
            <a:ext cx="291054" cy="304285"/>
            <a:chOff x="489966" y="3827804"/>
            <a:chExt cx="291054" cy="304285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607441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89966" y="3827804"/>
              <a:ext cx="173579" cy="304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5200" y="4297015"/>
            <a:ext cx="3636000" cy="216000"/>
          </a:xfrm>
        </p:spPr>
        <p:txBody>
          <a:bodyPr anchor="b" anchorCtr="0">
            <a:noAutofit/>
          </a:bodyPr>
          <a:lstStyle>
            <a:lvl1pPr>
              <a:defRPr sz="1200" b="0"/>
            </a:lvl1pPr>
          </a:lstStyle>
          <a:p>
            <a:pPr lvl="0"/>
            <a:r>
              <a:rPr lang="en-US" dirty="0"/>
              <a:t>Name Here</a:t>
            </a:r>
            <a:endParaRPr lang="en-GB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0" y="4521652"/>
            <a:ext cx="3636000" cy="216000"/>
          </a:xfrm>
        </p:spPr>
        <p:txBody>
          <a:bodyPr>
            <a:noAutofit/>
          </a:bodyPr>
          <a:lstStyle>
            <a:lvl1pPr>
              <a:defRPr sz="1200" b="0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Job title, Company Name Here</a:t>
            </a:r>
            <a:endParaRPr lang="en-GB" dirty="0"/>
          </a:p>
        </p:txBody>
      </p:sp>
      <p:sp>
        <p:nvSpPr>
          <p:cNvPr id="1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5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5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729CE14A-F203-2A47-8AB7-794AA042C5E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1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7" y="1619251"/>
            <a:ext cx="9115201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A24A78CC-C405-9F4E-9B0D-8BF85F4CCD3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8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02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DEF05878-6699-E44A-9C27-652C634EDBC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16399"/>
            <a:ext cx="5009989" cy="4500000"/>
            <a:chOff x="5180927" y="1616399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tx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F1D276-024C-CA4D-898B-7CDA62A58AB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162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35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475487" y="3060001"/>
            <a:ext cx="5540907" cy="299144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3515673 w 5004000"/>
              <a:gd name="connsiteY2" fmla="*/ 3326126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108817"/>
              <a:gd name="connsiteY0" fmla="*/ 0 h 3326485"/>
              <a:gd name="connsiteX1" fmla="*/ 5108817 w 5108817"/>
              <a:gd name="connsiteY1" fmla="*/ 0 h 3326485"/>
              <a:gd name="connsiteX2" fmla="*/ 3515673 w 5108817"/>
              <a:gd name="connsiteY2" fmla="*/ 3326126 h 3326485"/>
              <a:gd name="connsiteX3" fmla="*/ 0 w 5108817"/>
              <a:gd name="connsiteY3" fmla="*/ 3326485 h 3326485"/>
              <a:gd name="connsiteX4" fmla="*/ 0 w 5108817"/>
              <a:gd name="connsiteY4" fmla="*/ 0 h 332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817" h="3326485">
                <a:moveTo>
                  <a:pt x="0" y="0"/>
                </a:moveTo>
                <a:lnTo>
                  <a:pt x="5108817" y="0"/>
                </a:lnTo>
                <a:lnTo>
                  <a:pt x="3515673" y="3326126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7685526" y="1616399"/>
            <a:ext cx="2505390" cy="4500000"/>
            <a:chOff x="7685525" y="1616399"/>
            <a:chExt cx="2505390" cy="450000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768552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0190915" y="1616399"/>
              <a:ext cx="0" cy="4500000"/>
            </a:xfrm>
            <a:prstGeom prst="line">
              <a:avLst/>
            </a:prstGeom>
            <a:ln w="63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2"/>
          <p:cNvSpPr>
            <a:spLocks noGrp="1"/>
          </p:cNvSpPr>
          <p:nvPr userDrawn="1">
            <p:ph type="body" sz="quarter" idx="26"/>
          </p:nvPr>
        </p:nvSpPr>
        <p:spPr>
          <a:xfrm>
            <a:off x="7766357" y="1584000"/>
            <a:ext cx="2304001" cy="45050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EC13C1BC-B34A-604F-81A9-D6C74994FAF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2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2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9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0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1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9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0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3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35" name="SlideLogoText">
            <a:extLst>
              <a:ext uri="{FF2B5EF4-FFF2-40B4-BE49-F238E27FC236}">
                <a16:creationId xmlns:a16="http://schemas.microsoft.com/office/drawing/2014/main" id="{26CD3D08-1ACA-934F-914D-22FA3E3ED89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8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5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26" name="SlideLogoText">
            <a:extLst>
              <a:ext uri="{FF2B5EF4-FFF2-40B4-BE49-F238E27FC236}">
                <a16:creationId xmlns:a16="http://schemas.microsoft.com/office/drawing/2014/main" id="{D10624A2-FE1A-3D46-9AFA-788E0EF9213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7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2"/>
                </a:solidFill>
              </a:rPr>
              <a:pPr lvl="0"/>
              <a:t>‹#›</a:t>
            </a:fld>
            <a:endParaRPr lang="x-none" sz="800">
              <a:solidFill>
                <a:schemeClr val="tx2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3295BB3B-6CB8-7149-827D-7EB023D0029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3015205" y="3060000"/>
            <a:ext cx="1968032" cy="3042286"/>
            <a:chOff x="3015205" y="3060000"/>
            <a:chExt cx="1968031" cy="3042286"/>
          </a:xfrm>
        </p:grpSpPr>
        <p:cxnSp>
          <p:nvCxnSpPr>
            <p:cNvPr id="21" name="Straight Connector 20"/>
            <p:cNvCxnSpPr/>
            <p:nvPr userDrawn="1"/>
          </p:nvCxnSpPr>
          <p:spPr>
            <a:xfrm flipH="1">
              <a:off x="3255478" y="3060000"/>
              <a:ext cx="1727758" cy="2996063"/>
            </a:xfrm>
            <a:prstGeom prst="line">
              <a:avLst/>
            </a:prstGeom>
            <a:ln w="158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 userDrawn="1"/>
          </p:nvSpPr>
          <p:spPr>
            <a:xfrm>
              <a:off x="3015205" y="6056567"/>
              <a:ext cx="335666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 hasCustomPrompt="1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F7731F12-56A0-2048-8301-24A0D14DB56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3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B Nerve Cel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8" y="900000"/>
            <a:ext cx="5794928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9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199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197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51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05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4910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57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197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4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05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77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4910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056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0911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199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056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0911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9627765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9627765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822376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8"/>
          </p:nvPr>
        </p:nvSpPr>
        <p:spPr>
          <a:xfrm>
            <a:off x="822376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21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sp>
        <p:nvSpPr>
          <p:cNvPr id="23" name="SlideLogoText">
            <a:extLst>
              <a:ext uri="{FF2B5EF4-FFF2-40B4-BE49-F238E27FC236}">
                <a16:creationId xmlns:a16="http://schemas.microsoft.com/office/drawing/2014/main" id="{B4B6CACE-45B5-F449-B042-12F94E4A4F3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8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906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1">
                <a:solidFill>
                  <a:srgbClr val="000000"/>
                </a:solidFill>
              </a:rPr>
              <a:t>WORKING DRAFT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76357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Last Modified 4/10/2019 6:21 PM India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0" y="609600"/>
            <a:ext cx="2532745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0" b="0">
                <a:solidFill>
                  <a:srgbClr val="000000"/>
                </a:solidFill>
              </a:rPr>
              <a:t>Printed 5/4/2017 11:06 AM Pacific Standard Time</a:t>
            </a:r>
            <a:endParaRPr lang="en-US" sz="900" b="0" dirty="0">
              <a:solidFill>
                <a:srgbClr val="0000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88" y="-637"/>
            <a:ext cx="927862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88" y="1619250"/>
            <a:ext cx="4632540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400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sp>
        <p:nvSpPr>
          <p:cNvPr id="10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74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1949291" cy="672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200" y="1620001"/>
            <a:ext cx="7506000" cy="540000"/>
          </a:xfrm>
        </p:spPr>
        <p:txBody>
          <a:bodyPr tIns="3600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88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1879488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 sz="800" b="0"/>
            </a:lvl1pPr>
          </a:lstStyle>
          <a:p>
            <a:endParaRPr lang="en-GB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4462344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7045201" y="244157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1879488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4462344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7045201" y="3962289"/>
            <a:ext cx="936000" cy="9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 sz="800" b="0"/>
            </a:lvl1pPr>
          </a:lstStyle>
          <a:p>
            <a:endParaRPr lang="en-GB" dirty="0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058345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41202" y="240557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475488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3058345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34"/>
          </p:nvPr>
        </p:nvSpPr>
        <p:spPr>
          <a:xfrm>
            <a:off x="5641202" y="3926289"/>
            <a:ext cx="1367999" cy="1368000"/>
          </a:xfrm>
        </p:spPr>
        <p:txBody>
          <a:bodyPr tIns="18000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sz="1099" b="0">
                <a:solidFill>
                  <a:schemeClr val="tx1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+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54000">
            <a:noAutofit/>
          </a:bodyPr>
          <a:lstStyle>
            <a:lvl1pPr>
              <a:defRPr sz="1000" b="0">
                <a:solidFill>
                  <a:schemeClr val="accent6"/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tx1"/>
                </a:solidFill>
              </a:rPr>
              <a:pPr lvl="0"/>
              <a:t>‹#›</a:t>
            </a:fld>
            <a:endParaRPr lang="x-none" sz="80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Placeholder 3"/>
          <p:cNvSpPr>
            <a:spLocks noGrp="1"/>
          </p:cNvSpPr>
          <p:nvPr>
            <p:ph type="title"/>
          </p:nvPr>
        </p:nvSpPr>
        <p:spPr>
          <a:xfrm>
            <a:off x="475490" y="230400"/>
            <a:ext cx="8552423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5199" y="1620000"/>
            <a:ext cx="8550841" cy="11520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2000" b="0" spc="-10" baseline="0">
                <a:solidFill>
                  <a:schemeClr val="accent6"/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>
          <a:xfrm>
            <a:off x="475198" y="3182939"/>
            <a:ext cx="8550000" cy="2879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5FCBA9B8-5039-1D40-8FFA-265E6BC7B033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4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BCD8-7C1E-C94E-8146-F78765AF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4F52-DD31-C644-89AD-54277ECF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4724-3E1A-734F-8392-029EB49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2F5D6-A855-F44C-90FE-FE8E00FD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096C-E02A-5145-A0CD-250889D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C1-2E11-2346-BEA1-3549224650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6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4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4622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sp>
        <p:nvSpPr>
          <p:cNvPr id="14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90220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7964899" cy="6721475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37" name="Subtitle"/>
          <p:cNvSpPr>
            <a:spLocks noGrp="1" noChangeArrowheads="1"/>
          </p:cNvSpPr>
          <p:nvPr userDrawn="1"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23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525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Picture Placeholder 30"/>
          <p:cNvSpPr>
            <a:spLocks noGrp="1"/>
          </p:cNvSpPr>
          <p:nvPr>
            <p:ph type="pic" sz="quarter" idx="10"/>
          </p:nvPr>
        </p:nvSpPr>
        <p:spPr bwMode="gray">
          <a:xfrm>
            <a:off x="6030900" y="-1192"/>
            <a:ext cx="5961163" cy="6738938"/>
          </a:xfrm>
          <a:custGeom>
            <a:avLst/>
            <a:gdLst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8527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0" fmla="*/ 1951678 w 6292479"/>
              <a:gd name="connsiteY0" fmla="*/ 0 h 6721475"/>
              <a:gd name="connsiteX1" fmla="*/ 6292479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6292479"/>
              <a:gd name="connsiteY0" fmla="*/ 0 h 6721475"/>
              <a:gd name="connsiteX1" fmla="*/ 5937540 w 6292479"/>
              <a:gd name="connsiteY1" fmla="*/ 0 h 6721475"/>
              <a:gd name="connsiteX2" fmla="*/ 6292479 w 6292479"/>
              <a:gd name="connsiteY2" fmla="*/ 6721475 h 6721475"/>
              <a:gd name="connsiteX3" fmla="*/ 1945165 w 6292479"/>
              <a:gd name="connsiteY3" fmla="*/ 6721475 h 6721475"/>
              <a:gd name="connsiteX4" fmla="*/ 0 w 6292479"/>
              <a:gd name="connsiteY4" fmla="*/ 3361055 h 6721475"/>
              <a:gd name="connsiteX5" fmla="*/ 1886613 w 6292479"/>
              <a:gd name="connsiteY5" fmla="*/ 107413 h 6721475"/>
              <a:gd name="connsiteX6" fmla="*/ 1886987 w 6292479"/>
              <a:gd name="connsiteY6" fmla="*/ 107413 h 6721475"/>
              <a:gd name="connsiteX7" fmla="*/ 1951678 w 6292479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886987 w 5950217"/>
              <a:gd name="connsiteY6" fmla="*/ 107413 h 6721475"/>
              <a:gd name="connsiteX7" fmla="*/ 1951678 w 5950217"/>
              <a:gd name="connsiteY7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886613 w 5950217"/>
              <a:gd name="connsiteY5" fmla="*/ 107413 h 6721475"/>
              <a:gd name="connsiteX6" fmla="*/ 1951678 w 5950217"/>
              <a:gd name="connsiteY6" fmla="*/ 0 h 6721475"/>
              <a:gd name="connsiteX0" fmla="*/ 1951678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51678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516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23690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32664 w 5950217"/>
              <a:gd name="connsiteY0" fmla="*/ 0 h 6721475"/>
              <a:gd name="connsiteX1" fmla="*/ 5937540 w 5950217"/>
              <a:gd name="connsiteY1" fmla="*/ 0 h 6721475"/>
              <a:gd name="connsiteX2" fmla="*/ 5950217 w 5950217"/>
              <a:gd name="connsiteY2" fmla="*/ 6721475 h 6721475"/>
              <a:gd name="connsiteX3" fmla="*/ 1942705 w 5950217"/>
              <a:gd name="connsiteY3" fmla="*/ 6721475 h 6721475"/>
              <a:gd name="connsiteX4" fmla="*/ 0 w 5950217"/>
              <a:gd name="connsiteY4" fmla="*/ 3361055 h 6721475"/>
              <a:gd name="connsiteX5" fmla="*/ 1932664 w 5950217"/>
              <a:gd name="connsiteY5" fmla="*/ 0 h 6721475"/>
              <a:gd name="connsiteX0" fmla="*/ 1919988 w 5937541"/>
              <a:gd name="connsiteY0" fmla="*/ 0 h 6721475"/>
              <a:gd name="connsiteX1" fmla="*/ 5924864 w 5937541"/>
              <a:gd name="connsiteY1" fmla="*/ 0 h 6721475"/>
              <a:gd name="connsiteX2" fmla="*/ 5937541 w 5937541"/>
              <a:gd name="connsiteY2" fmla="*/ 6721475 h 6721475"/>
              <a:gd name="connsiteX3" fmla="*/ 1930029 w 5937541"/>
              <a:gd name="connsiteY3" fmla="*/ 6721475 h 6721475"/>
              <a:gd name="connsiteX4" fmla="*/ 0 w 5937541"/>
              <a:gd name="connsiteY4" fmla="*/ 3351530 h 6721475"/>
              <a:gd name="connsiteX5" fmla="*/ 1919988 w 5937541"/>
              <a:gd name="connsiteY5" fmla="*/ 0 h 6721475"/>
              <a:gd name="connsiteX0" fmla="*/ 1913650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13650 w 5931203"/>
              <a:gd name="connsiteY5" fmla="*/ 0 h 6721475"/>
              <a:gd name="connsiteX0" fmla="*/ 1923157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3157 w 5931203"/>
              <a:gd name="connsiteY5" fmla="*/ 0 h 6721475"/>
              <a:gd name="connsiteX0" fmla="*/ 1932665 w 5931203"/>
              <a:gd name="connsiteY0" fmla="*/ 0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2665 w 5931203"/>
              <a:gd name="connsiteY5" fmla="*/ 0 h 6721475"/>
              <a:gd name="connsiteX0" fmla="*/ 1951679 w 5931203"/>
              <a:gd name="connsiteY0" fmla="*/ 4763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51679 w 5931203"/>
              <a:gd name="connsiteY5" fmla="*/ 4763 h 6721475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70693 w 5931203"/>
              <a:gd name="connsiteY0" fmla="*/ 0 h 6735763"/>
              <a:gd name="connsiteX1" fmla="*/ 5918526 w 5931203"/>
              <a:gd name="connsiteY1" fmla="*/ 14288 h 6735763"/>
              <a:gd name="connsiteX2" fmla="*/ 5931203 w 5931203"/>
              <a:gd name="connsiteY2" fmla="*/ 6735763 h 6735763"/>
              <a:gd name="connsiteX3" fmla="*/ 1923691 w 5931203"/>
              <a:gd name="connsiteY3" fmla="*/ 6735763 h 6735763"/>
              <a:gd name="connsiteX4" fmla="*/ 0 w 5931203"/>
              <a:gd name="connsiteY4" fmla="*/ 3368993 h 6735763"/>
              <a:gd name="connsiteX5" fmla="*/ 1970693 w 5931203"/>
              <a:gd name="connsiteY5" fmla="*/ 0 h 6735763"/>
              <a:gd name="connsiteX0" fmla="*/ 1927911 w 5931203"/>
              <a:gd name="connsiteY0" fmla="*/ 9525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9525 h 6721475"/>
              <a:gd name="connsiteX0" fmla="*/ 1937418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37418 w 5931203"/>
              <a:gd name="connsiteY5" fmla="*/ 4762 h 6721475"/>
              <a:gd name="connsiteX0" fmla="*/ 1927911 w 5931203"/>
              <a:gd name="connsiteY0" fmla="*/ 4762 h 6721475"/>
              <a:gd name="connsiteX1" fmla="*/ 5918526 w 5931203"/>
              <a:gd name="connsiteY1" fmla="*/ 0 h 6721475"/>
              <a:gd name="connsiteX2" fmla="*/ 5931203 w 5931203"/>
              <a:gd name="connsiteY2" fmla="*/ 6721475 h 6721475"/>
              <a:gd name="connsiteX3" fmla="*/ 1923691 w 5931203"/>
              <a:gd name="connsiteY3" fmla="*/ 6721475 h 6721475"/>
              <a:gd name="connsiteX4" fmla="*/ 0 w 5931203"/>
              <a:gd name="connsiteY4" fmla="*/ 3354705 h 6721475"/>
              <a:gd name="connsiteX5" fmla="*/ 1927911 w 5931203"/>
              <a:gd name="connsiteY5" fmla="*/ 4762 h 6721475"/>
              <a:gd name="connsiteX0" fmla="*/ 1836007 w 5839299"/>
              <a:gd name="connsiteY0" fmla="*/ 4762 h 6721475"/>
              <a:gd name="connsiteX1" fmla="*/ 5826622 w 5839299"/>
              <a:gd name="connsiteY1" fmla="*/ 0 h 6721475"/>
              <a:gd name="connsiteX2" fmla="*/ 5839299 w 5839299"/>
              <a:gd name="connsiteY2" fmla="*/ 6721475 h 6721475"/>
              <a:gd name="connsiteX3" fmla="*/ 1831787 w 5839299"/>
              <a:gd name="connsiteY3" fmla="*/ 6721475 h 6721475"/>
              <a:gd name="connsiteX4" fmla="*/ 0 w 5839299"/>
              <a:gd name="connsiteY4" fmla="*/ 3361055 h 6721475"/>
              <a:gd name="connsiteX5" fmla="*/ 1836007 w 5839299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26860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1080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1080 w 5934372"/>
              <a:gd name="connsiteY5" fmla="*/ 4762 h 6721475"/>
              <a:gd name="connsiteX0" fmla="*/ 1934249 w 5934372"/>
              <a:gd name="connsiteY0" fmla="*/ 4762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4762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4249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4249 w 5934372"/>
              <a:gd name="connsiteY5" fmla="*/ 1587 h 6721475"/>
              <a:gd name="connsiteX0" fmla="*/ 1937418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37418 w 5934372"/>
              <a:gd name="connsiteY5" fmla="*/ 1587 h 6721475"/>
              <a:gd name="connsiteX0" fmla="*/ 1927911 w 5934372"/>
              <a:gd name="connsiteY0" fmla="*/ 1587 h 6721475"/>
              <a:gd name="connsiteX1" fmla="*/ 5921695 w 5934372"/>
              <a:gd name="connsiteY1" fmla="*/ 0 h 6721475"/>
              <a:gd name="connsiteX2" fmla="*/ 5934372 w 5934372"/>
              <a:gd name="connsiteY2" fmla="*/ 6721475 h 6721475"/>
              <a:gd name="connsiteX3" fmla="*/ 1936368 w 5934372"/>
              <a:gd name="connsiteY3" fmla="*/ 6721475 h 6721475"/>
              <a:gd name="connsiteX4" fmla="*/ 0 w 5934372"/>
              <a:gd name="connsiteY4" fmla="*/ 3361055 h 6721475"/>
              <a:gd name="connsiteX5" fmla="*/ 1927911 w 5934372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46541 h 6721475"/>
              <a:gd name="connsiteX5" fmla="*/ 1913424 w 5919885"/>
              <a:gd name="connsiteY5" fmla="*/ 1587 h 6721475"/>
              <a:gd name="connsiteX0" fmla="*/ 1913424 w 5919885"/>
              <a:gd name="connsiteY0" fmla="*/ 1587 h 6721475"/>
              <a:gd name="connsiteX1" fmla="*/ 5907208 w 5919885"/>
              <a:gd name="connsiteY1" fmla="*/ 0 h 6721475"/>
              <a:gd name="connsiteX2" fmla="*/ 5919885 w 5919885"/>
              <a:gd name="connsiteY2" fmla="*/ 6721475 h 6721475"/>
              <a:gd name="connsiteX3" fmla="*/ 1921881 w 5919885"/>
              <a:gd name="connsiteY3" fmla="*/ 6721475 h 6721475"/>
              <a:gd name="connsiteX4" fmla="*/ 0 w 5919885"/>
              <a:gd name="connsiteY4" fmla="*/ 3317512 h 6721475"/>
              <a:gd name="connsiteX5" fmla="*/ 1913424 w 5919885"/>
              <a:gd name="connsiteY5" fmla="*/ 1587 h 6721475"/>
              <a:gd name="connsiteX0" fmla="*/ 1942399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42399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50856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61593 w 5948860"/>
              <a:gd name="connsiteY3" fmla="*/ 6721475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17512 h 6721475"/>
              <a:gd name="connsiteX5" fmla="*/ 1927912 w 5948860"/>
              <a:gd name="connsiteY5" fmla="*/ 1587 h 6721475"/>
              <a:gd name="connsiteX0" fmla="*/ 1927912 w 5948860"/>
              <a:gd name="connsiteY0" fmla="*/ 1587 h 6721475"/>
              <a:gd name="connsiteX1" fmla="*/ 5936183 w 5948860"/>
              <a:gd name="connsiteY1" fmla="*/ 0 h 6721475"/>
              <a:gd name="connsiteX2" fmla="*/ 5948860 w 5948860"/>
              <a:gd name="connsiteY2" fmla="*/ 6721475 h 6721475"/>
              <a:gd name="connsiteX3" fmla="*/ 1929380 w 5948860"/>
              <a:gd name="connsiteY3" fmla="*/ 6710717 h 6721475"/>
              <a:gd name="connsiteX4" fmla="*/ 0 w 5948860"/>
              <a:gd name="connsiteY4" fmla="*/ 3339027 h 6721475"/>
              <a:gd name="connsiteX5" fmla="*/ 1927912 w 5948860"/>
              <a:gd name="connsiteY5" fmla="*/ 1587 h 6721475"/>
              <a:gd name="connsiteX0" fmla="*/ 1927913 w 5948860"/>
              <a:gd name="connsiteY0" fmla="*/ 0 h 6732588"/>
              <a:gd name="connsiteX1" fmla="*/ 5936183 w 5948860"/>
              <a:gd name="connsiteY1" fmla="*/ 11113 h 6732588"/>
              <a:gd name="connsiteX2" fmla="*/ 5948860 w 5948860"/>
              <a:gd name="connsiteY2" fmla="*/ 6732588 h 6732588"/>
              <a:gd name="connsiteX3" fmla="*/ 1929380 w 5948860"/>
              <a:gd name="connsiteY3" fmla="*/ 6721830 h 6732588"/>
              <a:gd name="connsiteX4" fmla="*/ 0 w 5948860"/>
              <a:gd name="connsiteY4" fmla="*/ 3350140 h 6732588"/>
              <a:gd name="connsiteX5" fmla="*/ 1927913 w 5948860"/>
              <a:gd name="connsiteY5" fmla="*/ 0 h 6732588"/>
              <a:gd name="connsiteX0" fmla="*/ 1927913 w 5950079"/>
              <a:gd name="connsiteY0" fmla="*/ 0 h 6732588"/>
              <a:gd name="connsiteX1" fmla="*/ 5948860 w 5950079"/>
              <a:gd name="connsiteY1" fmla="*/ 11113 h 6732588"/>
              <a:gd name="connsiteX2" fmla="*/ 5948860 w 5950079"/>
              <a:gd name="connsiteY2" fmla="*/ 6732588 h 6732588"/>
              <a:gd name="connsiteX3" fmla="*/ 1929380 w 5950079"/>
              <a:gd name="connsiteY3" fmla="*/ 6721830 h 6732588"/>
              <a:gd name="connsiteX4" fmla="*/ 0 w 5950079"/>
              <a:gd name="connsiteY4" fmla="*/ 3350140 h 6732588"/>
              <a:gd name="connsiteX5" fmla="*/ 1927913 w 5950079"/>
              <a:gd name="connsiteY5" fmla="*/ 0 h 6732588"/>
              <a:gd name="connsiteX0" fmla="*/ 1927913 w 5950079"/>
              <a:gd name="connsiteY0" fmla="*/ 1587 h 6734175"/>
              <a:gd name="connsiteX1" fmla="*/ 5948860 w 5950079"/>
              <a:gd name="connsiteY1" fmla="*/ 0 h 6734175"/>
              <a:gd name="connsiteX2" fmla="*/ 5948860 w 5950079"/>
              <a:gd name="connsiteY2" fmla="*/ 6734175 h 6734175"/>
              <a:gd name="connsiteX3" fmla="*/ 1929380 w 5950079"/>
              <a:gd name="connsiteY3" fmla="*/ 6723417 h 6734175"/>
              <a:gd name="connsiteX4" fmla="*/ 0 w 5950079"/>
              <a:gd name="connsiteY4" fmla="*/ 3351727 h 6734175"/>
              <a:gd name="connsiteX5" fmla="*/ 1927913 w 5950079"/>
              <a:gd name="connsiteY5" fmla="*/ 1587 h 6734175"/>
              <a:gd name="connsiteX0" fmla="*/ 1931082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31082 w 5950079"/>
              <a:gd name="connsiteY5" fmla="*/ 0 h 6738938"/>
              <a:gd name="connsiteX0" fmla="*/ 1927913 w 5950079"/>
              <a:gd name="connsiteY0" fmla="*/ 0 h 6738938"/>
              <a:gd name="connsiteX1" fmla="*/ 5948860 w 5950079"/>
              <a:gd name="connsiteY1" fmla="*/ 4763 h 6738938"/>
              <a:gd name="connsiteX2" fmla="*/ 5948860 w 5950079"/>
              <a:gd name="connsiteY2" fmla="*/ 6738938 h 6738938"/>
              <a:gd name="connsiteX3" fmla="*/ 1929380 w 5950079"/>
              <a:gd name="connsiteY3" fmla="*/ 6728180 h 6738938"/>
              <a:gd name="connsiteX4" fmla="*/ 0 w 5950079"/>
              <a:gd name="connsiteY4" fmla="*/ 3356490 h 6738938"/>
              <a:gd name="connsiteX5" fmla="*/ 1927913 w 5950079"/>
              <a:gd name="connsiteY5" fmla="*/ 0 h 67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0079" h="6738938">
                <a:moveTo>
                  <a:pt x="1927913" y="0"/>
                </a:moveTo>
                <a:lnTo>
                  <a:pt x="5948860" y="4763"/>
                </a:lnTo>
                <a:cubicBezTo>
                  <a:pt x="5953086" y="2245255"/>
                  <a:pt x="5944634" y="4498446"/>
                  <a:pt x="5948860" y="6738938"/>
                </a:cubicBezTo>
                <a:lnTo>
                  <a:pt x="1929380" y="6728180"/>
                </a:lnTo>
                <a:lnTo>
                  <a:pt x="0" y="3356490"/>
                </a:lnTo>
                <a:lnTo>
                  <a:pt x="1927913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defRPr sz="1399" b="0"/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033"/>
            <a:ext cx="8035961" cy="6719442"/>
          </a:xfrm>
          <a:prstGeom prst="rect">
            <a:avLst/>
          </a:prstGeom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gray">
          <a:xfrm>
            <a:off x="11259052" y="36515"/>
            <a:ext cx="393716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x-none" sz="1066" baseline="0" noProof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sp>
        <p:nvSpPr>
          <p:cNvPr id="13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90" y="3373986"/>
            <a:ext cx="4632539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5281200"/>
            <a:ext cx="2817480" cy="381600"/>
          </a:xfrm>
          <a:prstGeom prst="rect">
            <a:avLst/>
          </a:prstGeom>
        </p:spPr>
      </p:pic>
      <p:sp>
        <p:nvSpPr>
          <p:cNvPr id="16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  <a:endParaRPr lang="x-none" noProof="0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sclaimer-English (United States)"/>
          <p:cNvSpPr>
            <a:spLocks noChangeArrowheads="1"/>
          </p:cNvSpPr>
          <p:nvPr userDrawn="1"/>
        </p:nvSpPr>
        <p:spPr bwMode="gray">
          <a:xfrm>
            <a:off x="475489" y="6062472"/>
            <a:ext cx="3017012" cy="38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r>
              <a:rPr lang="en-GB" sz="800" dirty="0">
                <a:solidFill>
                  <a:schemeClr val="accent6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4194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1949111" cy="6721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200" y="1620001"/>
            <a:ext cx="6300000" cy="1800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GB" sz="3600" b="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359837" algn="l"/>
              </a:tabLst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61113" y="4057475"/>
            <a:ext cx="3888001" cy="2664000"/>
          </a:xfrm>
        </p:spPr>
        <p:txBody>
          <a:bodyPr rIns="180000" bIns="360000" anchor="ctr" anchorCtr="0"/>
          <a:lstStyle>
            <a:lvl1pPr algn="r">
              <a:defRPr sz="19999" b="0" spc="-5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0301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14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8" y="1619251"/>
            <a:ext cx="9119362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F5940679-7E0D-0D43-89D5-46B4B18186C7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0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142231" y="6508272"/>
            <a:ext cx="314348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60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2017 </a:t>
            </a:r>
            <a:r>
              <a:rPr lang="en-GB" sz="800" kern="1200" baseline="0" dirty="0" err="1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QuantumBlack</a:t>
            </a:r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9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gray">
          <a:xfrm>
            <a:off x="10457645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75489" y="1619251"/>
            <a:ext cx="5304423" cy="161582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1637" y="1619251"/>
            <a:ext cx="5348287" cy="1615827"/>
          </a:xfrm>
        </p:spPr>
        <p:txBody>
          <a:bodyPr>
            <a:noAutofit/>
          </a:bodyPr>
          <a:lstStyle>
            <a:lvl2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2pPr>
            <a:lvl3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3pPr>
            <a:lvl4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4pPr>
            <a:lvl5pPr>
              <a:buClr>
                <a:schemeClr val="accent6">
                  <a:lumMod val="60000"/>
                  <a:lumOff val="40000"/>
                </a:schemeClr>
              </a:buClr>
              <a:defRPr>
                <a:solidFill>
                  <a:schemeClr val="accent6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3"/>
          <p:cNvSpPr>
            <a:spLocks noGrp="1"/>
          </p:cNvSpPr>
          <p:nvPr>
            <p:ph type="title"/>
          </p:nvPr>
        </p:nvSpPr>
        <p:spPr>
          <a:xfrm>
            <a:off x="475489" y="230189"/>
            <a:ext cx="11048399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B4AE94D-190D-0A40-B644-B23C6368A9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462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60" name="Title Placeholder 3"/>
          <p:cNvSpPr>
            <a:spLocks noGrp="1"/>
          </p:cNvSpPr>
          <p:nvPr>
            <p:ph type="title"/>
          </p:nvPr>
        </p:nvSpPr>
        <p:spPr>
          <a:xfrm>
            <a:off x="475490" y="230189"/>
            <a:ext cx="5480811" cy="110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EE0DBF6B-2081-E64B-823E-C9ABEA56370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80927" y="1657020"/>
            <a:ext cx="5009989" cy="4500000"/>
            <a:chOff x="5180927" y="1657020"/>
            <a:chExt cx="5009988" cy="45000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180927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68552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0190915" y="1657020"/>
              <a:ext cx="0" cy="4500000"/>
            </a:xfrm>
            <a:prstGeom prst="line">
              <a:avLst/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5487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bIns="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/>
          </p:nvPr>
        </p:nvSpPr>
        <p:spPr>
          <a:xfrm>
            <a:off x="475487" y="1620000"/>
            <a:ext cx="4500000" cy="115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7" y="230187"/>
            <a:ext cx="11048399" cy="399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59864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66357" y="1620001"/>
            <a:ext cx="2304001" cy="192360"/>
          </a:xfrm>
        </p:spPr>
        <p:txBody>
          <a:bodyPr>
            <a:noAutofit/>
          </a:bodyPr>
          <a:lstStyle>
            <a:lvl1pPr>
              <a:lnSpc>
                <a:spcPts val="1500"/>
              </a:lnSpc>
              <a:spcBef>
                <a:spcPts val="0"/>
              </a:spcBef>
              <a:spcAft>
                <a:spcPts val="599"/>
              </a:spcAft>
              <a:defRPr sz="1201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259864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US" sz="1201" b="0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766357" y="1897200"/>
            <a:ext cx="2304001" cy="422422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lang="en-GB" sz="1201" b="0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5" name="SlideLogoText">
            <a:extLst>
              <a:ext uri="{FF2B5EF4-FFF2-40B4-BE49-F238E27FC236}">
                <a16:creationId xmlns:a16="http://schemas.microsoft.com/office/drawing/2014/main" id="{EB57879A-BE8A-1B44-943E-8983ABACD59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ios Bla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486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75490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490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5490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707947" y="2962801"/>
            <a:ext cx="2113200" cy="169277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1099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079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079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7079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5490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75489" y="3430800"/>
            <a:ext cx="11043035" cy="0"/>
            <a:chOff x="475488" y="3430800"/>
            <a:chExt cx="11043035" cy="0"/>
          </a:xfrm>
        </p:grpSpPr>
        <p:sp>
          <p:nvSpPr>
            <p:cNvPr id="28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1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2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3" name="object 4"/>
            <p:cNvSpPr/>
            <p:nvPr userDrawn="1"/>
          </p:nvSpPr>
          <p:spPr>
            <a:xfrm>
              <a:off x="475488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54" name="object 7"/>
            <p:cNvSpPr/>
            <p:nvPr userDrawn="1"/>
          </p:nvSpPr>
          <p:spPr>
            <a:xfrm>
              <a:off x="2707947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  <p:sp>
        <p:nvSpPr>
          <p:cNvPr id="50" name="SlideLogoText">
            <a:extLst>
              <a:ext uri="{FF2B5EF4-FFF2-40B4-BE49-F238E27FC236}">
                <a16:creationId xmlns:a16="http://schemas.microsoft.com/office/drawing/2014/main" id="{64F1A015-CAAC-FB4A-A671-69F2B7684B6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io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592"/>
          <a:stretch/>
        </p:blipFill>
        <p:spPr>
          <a:xfrm>
            <a:off x="0" y="1"/>
            <a:ext cx="4111488" cy="6721475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10" name="think-cell Slide" r:id="rId6" imgW="439" imgH="438" progId="TCLayout.ActiveDocument.1">
                  <p:embed/>
                </p:oleObj>
              </mc:Choice>
              <mc:Fallback>
                <p:oleObj name="think-cell Slide" r:id="rId6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2018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4040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4040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94040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172866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172866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7172866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9401047" y="2962801"/>
            <a:ext cx="2113200" cy="169277"/>
          </a:xfrm>
        </p:spPr>
        <p:txBody>
          <a:bodyPr wrap="square">
            <a:noAutofit/>
          </a:bodyPr>
          <a:lstStyle>
            <a:lvl1pPr>
              <a:defRPr sz="1099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401047" y="1619250"/>
            <a:ext cx="2113200" cy="1224000"/>
          </a:xfrm>
        </p:spPr>
        <p:txBody>
          <a:bodyPr anchor="ctr" anchorCtr="0">
            <a:noAutofit/>
          </a:bodyPr>
          <a:lstStyle>
            <a:lvl1pPr algn="ctr">
              <a:defRPr sz="1201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9401047" y="3434676"/>
            <a:ext cx="2113200" cy="2520000"/>
          </a:xfrm>
        </p:spPr>
        <p:txBody>
          <a:bodyPr tIns="36000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4040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7172866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401047" y="3142776"/>
            <a:ext cx="2113200" cy="153888"/>
          </a:xfrm>
        </p:spPr>
        <p:txBody>
          <a:bodyPr wrap="square">
            <a:noAutofit/>
          </a:bodyPr>
          <a:lstStyle>
            <a:lvl1pPr>
              <a:defRPr sz="1000" b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940406" y="3430800"/>
            <a:ext cx="6578117" cy="0"/>
            <a:chOff x="4940406" y="3430800"/>
            <a:chExt cx="6578117" cy="0"/>
          </a:xfrm>
        </p:grpSpPr>
        <p:sp>
          <p:nvSpPr>
            <p:cNvPr id="23" name="object 4"/>
            <p:cNvSpPr/>
            <p:nvPr userDrawn="1"/>
          </p:nvSpPr>
          <p:spPr>
            <a:xfrm>
              <a:off x="7172865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4" name="object 7"/>
            <p:cNvSpPr/>
            <p:nvPr userDrawn="1"/>
          </p:nvSpPr>
          <p:spPr>
            <a:xfrm>
              <a:off x="9405323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  <p:sp>
          <p:nvSpPr>
            <p:cNvPr id="25" name="bk object 16"/>
            <p:cNvSpPr/>
            <p:nvPr userDrawn="1"/>
          </p:nvSpPr>
          <p:spPr>
            <a:xfrm>
              <a:off x="4940406" y="3430800"/>
              <a:ext cx="2113200" cy="0"/>
            </a:xfrm>
            <a:custGeom>
              <a:avLst/>
              <a:gdLst/>
              <a:ahLst/>
              <a:cxnLst/>
              <a:rect l="l" t="t" r="r" b="b"/>
              <a:pathLst>
                <a:path w="2408554">
                  <a:moveTo>
                    <a:pt x="0" y="0"/>
                  </a:moveTo>
                  <a:lnTo>
                    <a:pt x="2407996" y="0"/>
                  </a:lnTo>
                </a:path>
              </a:pathLst>
            </a:custGeom>
            <a:ln w="6350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 sz="1568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1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34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248" y="2019601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9" name="Title Placeholder 3"/>
          <p:cNvSpPr>
            <a:spLocks noGrp="1"/>
          </p:cNvSpPr>
          <p:nvPr userDrawn="1">
            <p:ph type="title" hasCustomPrompt="1"/>
          </p:nvPr>
        </p:nvSpPr>
        <p:spPr>
          <a:xfrm>
            <a:off x="475488" y="1620000"/>
            <a:ext cx="4500000" cy="399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6248" y="2916000"/>
            <a:ext cx="4140000" cy="306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06" y="0"/>
            <a:ext cx="1816608" cy="163677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 bwMode="gray">
          <a:xfrm>
            <a:off x="5145112" y="1"/>
            <a:ext cx="6804001" cy="6721475"/>
          </a:xfrm>
          <a:custGeom>
            <a:avLst/>
            <a:gdLst>
              <a:gd name="connsiteX0" fmla="*/ 0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0 w 6804000"/>
              <a:gd name="connsiteY4" fmla="*/ 0 h 6721475"/>
              <a:gd name="connsiteX0" fmla="*/ 3712464 w 6804000"/>
              <a:gd name="connsiteY0" fmla="*/ 0 h 6721475"/>
              <a:gd name="connsiteX1" fmla="*/ 6804000 w 6804000"/>
              <a:gd name="connsiteY1" fmla="*/ 0 h 6721475"/>
              <a:gd name="connsiteX2" fmla="*/ 6804000 w 6804000"/>
              <a:gd name="connsiteY2" fmla="*/ 6721475 h 6721475"/>
              <a:gd name="connsiteX3" fmla="*/ 0 w 6804000"/>
              <a:gd name="connsiteY3" fmla="*/ 6721475 h 6721475"/>
              <a:gd name="connsiteX4" fmla="*/ 3712464 w 6804000"/>
              <a:gd name="connsiteY4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000" h="6721475">
                <a:moveTo>
                  <a:pt x="3712464" y="0"/>
                </a:moveTo>
                <a:lnTo>
                  <a:pt x="6804000" y="0"/>
                </a:lnTo>
                <a:lnTo>
                  <a:pt x="6804000" y="6721475"/>
                </a:lnTo>
                <a:lnTo>
                  <a:pt x="0" y="6721475"/>
                </a:lnTo>
                <a:lnTo>
                  <a:pt x="3712464" y="0"/>
                </a:lnTo>
                <a:close/>
              </a:path>
            </a:pathLst>
          </a:custGeom>
          <a:noFill/>
        </p:spPr>
        <p:txBody>
          <a:bodyPr anchor="ctr" anchorCtr="0">
            <a:noAutofit/>
          </a:bodyPr>
          <a:lstStyle>
            <a:lvl1pPr algn="ctr">
              <a:defRPr b="0"/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DE30B380-CB58-D949-9C8D-B641504D606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2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 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177931" y="306000"/>
            <a:ext cx="3306592" cy="5760000"/>
            <a:chOff x="5177930" y="306000"/>
            <a:chExt cx="3306592" cy="57600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5177930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484522" y="306000"/>
              <a:ext cx="0" cy="576000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 noChangeAspect="1"/>
          </p:cNvSpPr>
          <p:nvPr userDrawn="1">
            <p:ph type="pic" sz="quarter" idx="14"/>
          </p:nvPr>
        </p:nvSpPr>
        <p:spPr bwMode="gray">
          <a:xfrm>
            <a:off x="476248" y="3060001"/>
            <a:ext cx="4500000" cy="2996063"/>
          </a:xfrm>
          <a:custGeom>
            <a:avLst/>
            <a:gdLst>
              <a:gd name="connsiteX0" fmla="*/ 0 w 5004000"/>
              <a:gd name="connsiteY0" fmla="*/ 0 h 3326485"/>
              <a:gd name="connsiteX1" fmla="*/ 5004000 w 5004000"/>
              <a:gd name="connsiteY1" fmla="*/ 0 h 3326485"/>
              <a:gd name="connsiteX2" fmla="*/ 5004000 w 5004000"/>
              <a:gd name="connsiteY2" fmla="*/ 3326485 h 3326485"/>
              <a:gd name="connsiteX3" fmla="*/ 0 w 5004000"/>
              <a:gd name="connsiteY3" fmla="*/ 3326485 h 3326485"/>
              <a:gd name="connsiteX4" fmla="*/ 0 w 5004000"/>
              <a:gd name="connsiteY4" fmla="*/ 0 h 3326485"/>
              <a:gd name="connsiteX0" fmla="*/ 0 w 5004000"/>
              <a:gd name="connsiteY0" fmla="*/ 0 h 3331622"/>
              <a:gd name="connsiteX1" fmla="*/ 5004000 w 5004000"/>
              <a:gd name="connsiteY1" fmla="*/ 0 h 3331622"/>
              <a:gd name="connsiteX2" fmla="*/ 3082733 w 5004000"/>
              <a:gd name="connsiteY2" fmla="*/ 3331622 h 3331622"/>
              <a:gd name="connsiteX3" fmla="*/ 0 w 5004000"/>
              <a:gd name="connsiteY3" fmla="*/ 3326485 h 3331622"/>
              <a:gd name="connsiteX4" fmla="*/ 0 w 5004000"/>
              <a:gd name="connsiteY4" fmla="*/ 0 h 333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0" h="3331622">
                <a:moveTo>
                  <a:pt x="0" y="0"/>
                </a:moveTo>
                <a:lnTo>
                  <a:pt x="5004000" y="0"/>
                </a:lnTo>
                <a:lnTo>
                  <a:pt x="3082733" y="3331622"/>
                </a:lnTo>
                <a:lnTo>
                  <a:pt x="0" y="332648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72000" bIns="36000" anchor="ctr" anchorCtr="0">
            <a:noAutofit/>
          </a:bodyPr>
          <a:lstStyle>
            <a:lvl1pPr algn="l">
              <a:defRPr sz="1399" b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22"/>
          </p:nvPr>
        </p:nvSpPr>
        <p:spPr>
          <a:xfrm>
            <a:off x="5259600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26" name="Text Placeholder 2"/>
          <p:cNvSpPr>
            <a:spLocks noGrp="1"/>
          </p:cNvSpPr>
          <p:nvPr userDrawn="1">
            <p:ph type="body" sz="quarter" idx="23"/>
          </p:nvPr>
        </p:nvSpPr>
        <p:spPr>
          <a:xfrm>
            <a:off x="8568001" y="230189"/>
            <a:ext cx="2952001" cy="5832000"/>
          </a:xfrm>
        </p:spPr>
        <p:txBody>
          <a:bodyPr tIns="54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099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3254401" y="3060001"/>
            <a:ext cx="1727758" cy="29960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490" y="230189"/>
            <a:ext cx="450076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6248" y="635429"/>
            <a:ext cx="4500000" cy="576000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1800" b="0" spc="-1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buClr>
                <a:schemeClr val="accent6"/>
              </a:buClr>
              <a:defRPr>
                <a:solidFill>
                  <a:schemeClr val="accent6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accent6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accent6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Job Title</a:t>
            </a: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1F029867-AFBC-5345-9201-99F30C53DA72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8" name="think-cell Slide" r:id="rId5" imgW="439" imgH="438" progId="TCLayout.ActiveDocument.1">
                  <p:embed/>
                </p:oleObj>
              </mc:Choice>
              <mc:Fallback>
                <p:oleObj name="think-cell Slide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5" name="SlideLogoText">
            <a:extLst>
              <a:ext uri="{FF2B5EF4-FFF2-40B4-BE49-F238E27FC236}">
                <a16:creationId xmlns:a16="http://schemas.microsoft.com/office/drawing/2014/main" id="{2B43B831-217D-0549-89D7-FF896DB66FF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0"/>
          <a:ext cx="211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1" y="907"/>
            <a:ext cx="11950726" cy="6720569"/>
          </a:xfrm>
          <a:prstGeom prst="rect">
            <a:avLst/>
          </a:prstGeom>
        </p:spPr>
      </p:pic>
      <p:sp>
        <p:nvSpPr>
          <p:cNvPr id="2" name="Working Draft Text" hidden="1"/>
          <p:cNvSpPr txBox="1"/>
          <p:nvPr userDrawn="1"/>
        </p:nvSpPr>
        <p:spPr>
          <a:xfrm>
            <a:off x="2540000" y="304800"/>
            <a:ext cx="993862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1" dirty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7" name="Working Draft" hidden="1"/>
          <p:cNvSpPr txBox="1"/>
          <p:nvPr userDrawn="1"/>
        </p:nvSpPr>
        <p:spPr>
          <a:xfrm>
            <a:off x="2540000" y="457200"/>
            <a:ext cx="2827697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Last Modified 11/30/2018 6:36 PM India Standard Time</a:t>
            </a:r>
          </a:p>
        </p:txBody>
      </p:sp>
      <p:sp>
        <p:nvSpPr>
          <p:cNvPr id="8" name="Printed" hidden="1"/>
          <p:cNvSpPr txBox="1"/>
          <p:nvPr userDrawn="1"/>
        </p:nvSpPr>
        <p:spPr>
          <a:xfrm>
            <a:off x="2540001" y="609599"/>
            <a:ext cx="365485" cy="1386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US" sz="901" b="0" dirty="0">
                <a:solidFill>
                  <a:srgbClr val="000000"/>
                </a:solidFill>
              </a:rPr>
              <a:t>Printed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75490" y="-636"/>
            <a:ext cx="927861" cy="161988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475490" y="1619250"/>
            <a:ext cx="4632539" cy="9971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defRPr lang="x-none" sz="36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Thank you</a:t>
            </a:r>
            <a:endParaRPr lang="x-none" noProof="0" dirty="0"/>
          </a:p>
        </p:txBody>
      </p:sp>
      <p:sp>
        <p:nvSpPr>
          <p:cNvPr id="16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475488" y="5112000"/>
            <a:ext cx="4633200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spcBef>
                <a:spcPts val="0"/>
              </a:spcBef>
              <a:spcAft>
                <a:spcPts val="300"/>
              </a:spcAft>
              <a:defRPr lang="x-none" sz="1399" b="0" cap="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  <a:endParaRPr lang="x-none" noProof="0" dirty="0"/>
          </a:p>
        </p:txBody>
      </p:sp>
    </p:spTree>
    <p:extLst>
      <p:ext uri="{BB962C8B-B14F-4D97-AF65-F5344CB8AC3E}">
        <p14:creationId xmlns:p14="http://schemas.microsoft.com/office/powerpoint/2010/main" val="15876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Dive 1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/>
          </p:nvPr>
        </p:nvSpPr>
        <p:spPr bwMode="gray">
          <a:xfrm>
            <a:off x="473075" y="2155825"/>
            <a:ext cx="8497670" cy="3906838"/>
          </a:xfrm>
          <a:custGeom>
            <a:avLst/>
            <a:gdLst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8497670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  <a:gd name="connsiteX0" fmla="*/ 0 w 8497670"/>
              <a:gd name="connsiteY0" fmla="*/ 0 h 3906838"/>
              <a:gd name="connsiteX1" fmla="*/ 8497670 w 8497670"/>
              <a:gd name="connsiteY1" fmla="*/ 0 h 3906838"/>
              <a:gd name="connsiteX2" fmla="*/ 6229254 w 8497670"/>
              <a:gd name="connsiteY2" fmla="*/ 3906838 h 3906838"/>
              <a:gd name="connsiteX3" fmla="*/ 0 w 8497670"/>
              <a:gd name="connsiteY3" fmla="*/ 3906838 h 3906838"/>
              <a:gd name="connsiteX4" fmla="*/ 0 w 8497670"/>
              <a:gd name="connsiteY4" fmla="*/ 0 h 390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670" h="3906838">
                <a:moveTo>
                  <a:pt x="0" y="0"/>
                </a:moveTo>
                <a:lnTo>
                  <a:pt x="8497670" y="0"/>
                </a:lnTo>
                <a:lnTo>
                  <a:pt x="6229254" y="3906838"/>
                </a:lnTo>
                <a:lnTo>
                  <a:pt x="0" y="39068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lIns="72000" anchor="ctr" anchorCtr="0"/>
          <a:lstStyle>
            <a:lvl1pPr>
              <a:defRPr sz="1399" b="0"/>
            </a:lvl1pPr>
          </a:lstStyle>
          <a:p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219375" y="230400"/>
            <a:ext cx="2304001" cy="5832000"/>
          </a:xfrm>
        </p:spPr>
        <p:txBody>
          <a:bodyPr tIns="36000">
            <a:noAutofit/>
          </a:bodyPr>
          <a:lstStyle>
            <a:lvl1pPr>
              <a:defRPr sz="1201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>
              <a:defRPr sz="1201" b="0"/>
            </a:lvl2pPr>
            <a:lvl3pPr>
              <a:defRPr sz="1201" b="0"/>
            </a:lvl3pPr>
            <a:lvl4pPr>
              <a:defRPr sz="1201" b="0"/>
            </a:lvl4pPr>
            <a:lvl5pPr>
              <a:defRPr sz="1201" b="0"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7" name="Slide Number"/>
          <p:cNvSpPr txBox="1">
            <a:spLocks/>
          </p:cNvSpPr>
          <p:nvPr userDrawn="1"/>
        </p:nvSpPr>
        <p:spPr bwMode="gray">
          <a:xfrm>
            <a:off x="11419923" y="6508273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x-none" sz="800" smtClean="0">
                <a:solidFill>
                  <a:schemeClr val="accent6"/>
                </a:solidFill>
              </a:rPr>
              <a:pPr lvl="0"/>
              <a:t>‹#›</a:t>
            </a:fld>
            <a:endParaRPr lang="x-none" sz="800">
              <a:solidFill>
                <a:schemeClr val="accent6"/>
              </a:solidFill>
            </a:endParaRPr>
          </a:p>
        </p:txBody>
      </p:sp>
      <p:sp>
        <p:nvSpPr>
          <p:cNvPr id="23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475200" y="230401"/>
            <a:ext cx="5794928" cy="828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9122707" y="306000"/>
            <a:ext cx="0" cy="5760000"/>
          </a:xfrm>
          <a:prstGeom prst="line">
            <a:avLst/>
          </a:prstGeom>
          <a:ln w="127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LogoText">
            <a:extLst>
              <a:ext uri="{FF2B5EF4-FFF2-40B4-BE49-F238E27FC236}">
                <a16:creationId xmlns:a16="http://schemas.microsoft.com/office/drawing/2014/main" id="{33BC071C-2465-D348-BA90-74741B1251CB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8220778" y="6508273"/>
            <a:ext cx="306494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 defTabSz="1193816"/>
            <a:r>
              <a:rPr lang="en-GB" sz="800" kern="1200" baseline="0" dirty="0">
                <a:solidFill>
                  <a:schemeClr val="accent6"/>
                </a:solidFill>
                <a:latin typeface="Arial" charset="0"/>
                <a:ea typeface="+mn-ea"/>
                <a:cs typeface="+mn-cs"/>
              </a:rPr>
              <a:t>All content copyright © 2019 QuantumBlack, a McKinsey company </a:t>
            </a:r>
            <a:endParaRPr lang="en-US" sz="800" kern="1200" baseline="0" noProof="0" dirty="0">
              <a:solidFill>
                <a:schemeClr val="accent6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2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tags" Target="../tags/tag11.xml"/><Relationship Id="rId18" Type="http://schemas.openxmlformats.org/officeDocument/2006/relationships/tags" Target="../tags/tag16.xml"/><Relationship Id="rId3" Type="http://schemas.openxmlformats.org/officeDocument/2006/relationships/vmlDrawing" Target="../drawings/vmlDrawing1.vml"/><Relationship Id="rId21" Type="http://schemas.openxmlformats.org/officeDocument/2006/relationships/oleObject" Target="../embeddings/oleObject1.bin"/><Relationship Id="rId7" Type="http://schemas.openxmlformats.org/officeDocument/2006/relationships/tags" Target="../tags/tag5.xml"/><Relationship Id="rId12" Type="http://schemas.openxmlformats.org/officeDocument/2006/relationships/tags" Target="../tags/tag10.xml"/><Relationship Id="rId17" Type="http://schemas.openxmlformats.org/officeDocument/2006/relationships/tags" Target="../tags/tag15.xml"/><Relationship Id="rId2" Type="http://schemas.openxmlformats.org/officeDocument/2006/relationships/theme" Target="../theme/theme1.xml"/><Relationship Id="rId16" Type="http://schemas.openxmlformats.org/officeDocument/2006/relationships/tags" Target="../tags/tag14.xml"/><Relationship Id="rId20" Type="http://schemas.openxmlformats.org/officeDocument/2006/relationships/tags" Target="../tags/tag18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4.xml"/><Relationship Id="rId11" Type="http://schemas.openxmlformats.org/officeDocument/2006/relationships/tags" Target="../tags/tag9.xml"/><Relationship Id="rId5" Type="http://schemas.openxmlformats.org/officeDocument/2006/relationships/tags" Target="../tags/tag3.xml"/><Relationship Id="rId15" Type="http://schemas.openxmlformats.org/officeDocument/2006/relationships/tags" Target="../tags/tag13.xml"/><Relationship Id="rId10" Type="http://schemas.openxmlformats.org/officeDocument/2006/relationships/tags" Target="../tags/tag8.xml"/><Relationship Id="rId19" Type="http://schemas.openxmlformats.org/officeDocument/2006/relationships/tags" Target="../tags/tag17.xml"/><Relationship Id="rId4" Type="http://schemas.openxmlformats.org/officeDocument/2006/relationships/tags" Target="../tags/tag2.xml"/><Relationship Id="rId9" Type="http://schemas.openxmlformats.org/officeDocument/2006/relationships/tags" Target="../tags/tag7.xml"/><Relationship Id="rId14" Type="http://schemas.openxmlformats.org/officeDocument/2006/relationships/tags" Target="../tags/tag12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ags" Target="../tags/tag25.xml"/><Relationship Id="rId39" Type="http://schemas.openxmlformats.org/officeDocument/2006/relationships/oleObject" Target="../embeddings/oleObject3.bin"/><Relationship Id="rId21" Type="http://schemas.openxmlformats.org/officeDocument/2006/relationships/vmlDrawing" Target="../drawings/vmlDrawing3.vml"/><Relationship Id="rId34" Type="http://schemas.openxmlformats.org/officeDocument/2006/relationships/tags" Target="../tags/tag33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29" Type="http://schemas.openxmlformats.org/officeDocument/2006/relationships/tags" Target="../tags/tag28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tags" Target="../tags/tag3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tags" Target="../tags/tag63.xml"/><Relationship Id="rId39" Type="http://schemas.openxmlformats.org/officeDocument/2006/relationships/tags" Target="../tags/tag76.xml"/><Relationship Id="rId21" Type="http://schemas.openxmlformats.org/officeDocument/2006/relationships/theme" Target="../theme/theme3.xml"/><Relationship Id="rId34" Type="http://schemas.openxmlformats.org/officeDocument/2006/relationships/tags" Target="../tags/tag71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tags" Target="../tags/tag66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61.xml"/><Relationship Id="rId32" Type="http://schemas.openxmlformats.org/officeDocument/2006/relationships/tags" Target="../tags/tag69.xml"/><Relationship Id="rId37" Type="http://schemas.openxmlformats.org/officeDocument/2006/relationships/tags" Target="../tags/tag74.xml"/><Relationship Id="rId40" Type="http://schemas.openxmlformats.org/officeDocument/2006/relationships/oleObject" Target="../embeddings/oleObject16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60.xml"/><Relationship Id="rId28" Type="http://schemas.openxmlformats.org/officeDocument/2006/relationships/tags" Target="../tags/tag65.xml"/><Relationship Id="rId36" Type="http://schemas.openxmlformats.org/officeDocument/2006/relationships/tags" Target="../tags/tag7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tags" Target="../tags/tag68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16.vml"/><Relationship Id="rId27" Type="http://schemas.openxmlformats.org/officeDocument/2006/relationships/tags" Target="../tags/tag64.xml"/><Relationship Id="rId30" Type="http://schemas.openxmlformats.org/officeDocument/2006/relationships/tags" Target="../tags/tag67.xml"/><Relationship Id="rId35" Type="http://schemas.openxmlformats.org/officeDocument/2006/relationships/tags" Target="../tags/tag72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ags" Target="../tags/tag62.xml"/><Relationship Id="rId33" Type="http://schemas.openxmlformats.org/officeDocument/2006/relationships/tags" Target="../tags/tag70.xml"/><Relationship Id="rId38" Type="http://schemas.openxmlformats.org/officeDocument/2006/relationships/tags" Target="../tags/tag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ags" Target="../tags/tag111.xml"/><Relationship Id="rId39" Type="http://schemas.openxmlformats.org/officeDocument/2006/relationships/tags" Target="../tags/tag124.xml"/><Relationship Id="rId21" Type="http://schemas.openxmlformats.org/officeDocument/2006/relationships/theme" Target="../theme/theme4.xml"/><Relationship Id="rId34" Type="http://schemas.openxmlformats.org/officeDocument/2006/relationships/tags" Target="../tags/tag119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tags" Target="../tags/tag114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tags" Target="../tags/tag122.xml"/><Relationship Id="rId40" Type="http://schemas.openxmlformats.org/officeDocument/2006/relationships/oleObject" Target="../embeddings/oleObject32.bin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tags" Target="../tags/tag121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ags" Target="../tags/tag116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vmlDrawing" Target="../drawings/vmlDrawing32.v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38" Type="http://schemas.openxmlformats.org/officeDocument/2006/relationships/tags" Target="../tags/tag12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tags" Target="../tags/tag151.xml"/><Relationship Id="rId39" Type="http://schemas.openxmlformats.org/officeDocument/2006/relationships/tags" Target="../tags/tag164.xml"/><Relationship Id="rId21" Type="http://schemas.openxmlformats.org/officeDocument/2006/relationships/slideLayout" Target="../slideLayouts/slideLayout81.xml"/><Relationship Id="rId34" Type="http://schemas.openxmlformats.org/officeDocument/2006/relationships/tags" Target="../tags/tag159.xml"/><Relationship Id="rId42" Type="http://schemas.openxmlformats.org/officeDocument/2006/relationships/tags" Target="../tags/tag167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tags" Target="../tags/tag154.xml"/><Relationship Id="rId41" Type="http://schemas.openxmlformats.org/officeDocument/2006/relationships/tags" Target="../tags/tag16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theme" Target="../theme/theme5.xml"/><Relationship Id="rId32" Type="http://schemas.openxmlformats.org/officeDocument/2006/relationships/tags" Target="../tags/tag157.xml"/><Relationship Id="rId37" Type="http://schemas.openxmlformats.org/officeDocument/2006/relationships/tags" Target="../tags/tag162.xml"/><Relationship Id="rId40" Type="http://schemas.openxmlformats.org/officeDocument/2006/relationships/tags" Target="../tags/tag16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tags" Target="../tags/tag153.xml"/><Relationship Id="rId36" Type="http://schemas.openxmlformats.org/officeDocument/2006/relationships/tags" Target="../tags/tag161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tags" Target="../tags/tag156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tags" Target="../tags/tag152.xml"/><Relationship Id="rId30" Type="http://schemas.openxmlformats.org/officeDocument/2006/relationships/tags" Target="../tags/tag155.xml"/><Relationship Id="rId35" Type="http://schemas.openxmlformats.org/officeDocument/2006/relationships/tags" Target="../tags/tag160.xml"/><Relationship Id="rId43" Type="http://schemas.openxmlformats.org/officeDocument/2006/relationships/oleObject" Target="../embeddings/oleObject41.bin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vmlDrawing" Target="../drawings/vmlDrawing42.vml"/><Relationship Id="rId33" Type="http://schemas.openxmlformats.org/officeDocument/2006/relationships/tags" Target="../tags/tag158.xml"/><Relationship Id="rId38" Type="http://schemas.openxmlformats.org/officeDocument/2006/relationships/tags" Target="../tags/tag16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6.xml"/><Relationship Id="rId18" Type="http://schemas.openxmlformats.org/officeDocument/2006/relationships/vmlDrawing" Target="../drawings/vmlDrawing54.vml"/><Relationship Id="rId26" Type="http://schemas.openxmlformats.org/officeDocument/2006/relationships/tags" Target="../tags/tag205.xml"/><Relationship Id="rId21" Type="http://schemas.openxmlformats.org/officeDocument/2006/relationships/tags" Target="../tags/tag200.xml"/><Relationship Id="rId34" Type="http://schemas.openxmlformats.org/officeDocument/2006/relationships/tags" Target="../tags/tag213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theme" Target="../theme/theme6.xml"/><Relationship Id="rId25" Type="http://schemas.openxmlformats.org/officeDocument/2006/relationships/tags" Target="../tags/tag204.xml"/><Relationship Id="rId33" Type="http://schemas.openxmlformats.org/officeDocument/2006/relationships/tags" Target="../tags/tag212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tags" Target="../tags/tag199.xml"/><Relationship Id="rId29" Type="http://schemas.openxmlformats.org/officeDocument/2006/relationships/tags" Target="../tags/tag208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ags" Target="../tags/tag203.xml"/><Relationship Id="rId32" Type="http://schemas.openxmlformats.org/officeDocument/2006/relationships/tags" Target="../tags/tag21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tags" Target="../tags/tag202.xml"/><Relationship Id="rId28" Type="http://schemas.openxmlformats.org/officeDocument/2006/relationships/tags" Target="../tags/tag207.xml"/><Relationship Id="rId36" Type="http://schemas.openxmlformats.org/officeDocument/2006/relationships/oleObject" Target="../embeddings/oleObject53.bin"/><Relationship Id="rId10" Type="http://schemas.openxmlformats.org/officeDocument/2006/relationships/slideLayout" Target="../slideLayouts/slideLayout93.xml"/><Relationship Id="rId19" Type="http://schemas.openxmlformats.org/officeDocument/2006/relationships/tags" Target="../tags/tag198.xml"/><Relationship Id="rId31" Type="http://schemas.openxmlformats.org/officeDocument/2006/relationships/tags" Target="../tags/tag210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tags" Target="../tags/tag201.xml"/><Relationship Id="rId27" Type="http://schemas.openxmlformats.org/officeDocument/2006/relationships/tags" Target="../tags/tag206.xml"/><Relationship Id="rId30" Type="http://schemas.openxmlformats.org/officeDocument/2006/relationships/tags" Target="../tags/tag209.xml"/><Relationship Id="rId35" Type="http://schemas.openxmlformats.org/officeDocument/2006/relationships/tags" Target="../tags/tag214.xml"/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26" Type="http://schemas.openxmlformats.org/officeDocument/2006/relationships/tags" Target="../tags/tag252.xml"/><Relationship Id="rId3" Type="http://schemas.openxmlformats.org/officeDocument/2006/relationships/slideLayout" Target="../slideLayouts/slideLayout102.xml"/><Relationship Id="rId21" Type="http://schemas.openxmlformats.org/officeDocument/2006/relationships/tags" Target="../tags/tag247.xml"/><Relationship Id="rId7" Type="http://schemas.openxmlformats.org/officeDocument/2006/relationships/slideLayout" Target="../slideLayouts/slideLayout106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5" Type="http://schemas.openxmlformats.org/officeDocument/2006/relationships/tags" Target="../tags/tag251.xml"/><Relationship Id="rId2" Type="http://schemas.openxmlformats.org/officeDocument/2006/relationships/slideLayout" Target="../slideLayouts/slideLayout101.xml"/><Relationship Id="rId16" Type="http://schemas.openxmlformats.org/officeDocument/2006/relationships/tags" Target="../tags/tag242.xml"/><Relationship Id="rId20" Type="http://schemas.openxmlformats.org/officeDocument/2006/relationships/tags" Target="../tags/tag246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tags" Target="../tags/tag237.xml"/><Relationship Id="rId24" Type="http://schemas.openxmlformats.org/officeDocument/2006/relationships/tags" Target="../tags/tag250.xml"/><Relationship Id="rId5" Type="http://schemas.openxmlformats.org/officeDocument/2006/relationships/slideLayout" Target="../slideLayouts/slideLayout104.xml"/><Relationship Id="rId15" Type="http://schemas.openxmlformats.org/officeDocument/2006/relationships/tags" Target="../tags/tag241.xml"/><Relationship Id="rId23" Type="http://schemas.openxmlformats.org/officeDocument/2006/relationships/tags" Target="../tags/tag249.xml"/><Relationship Id="rId28" Type="http://schemas.openxmlformats.org/officeDocument/2006/relationships/oleObject" Target="../embeddings/oleObject64.bin"/><Relationship Id="rId10" Type="http://schemas.openxmlformats.org/officeDocument/2006/relationships/vmlDrawing" Target="../drawings/vmlDrawing66.vml"/><Relationship Id="rId19" Type="http://schemas.openxmlformats.org/officeDocument/2006/relationships/tags" Target="../tags/tag245.xml"/><Relationship Id="rId4" Type="http://schemas.openxmlformats.org/officeDocument/2006/relationships/slideLayout" Target="../slideLayouts/slideLayout103.xml"/><Relationship Id="rId9" Type="http://schemas.openxmlformats.org/officeDocument/2006/relationships/theme" Target="../theme/theme7.xml"/><Relationship Id="rId14" Type="http://schemas.openxmlformats.org/officeDocument/2006/relationships/tags" Target="../tags/tag240.xml"/><Relationship Id="rId22" Type="http://schemas.openxmlformats.org/officeDocument/2006/relationships/tags" Target="../tags/tag248.xml"/><Relationship Id="rId27" Type="http://schemas.openxmlformats.org/officeDocument/2006/relationships/tags" Target="../tags/tag2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78348443"/>
              </p:ext>
            </p:ext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5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59522" y="1940592"/>
            <a:ext cx="219290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22/04/2018 8:42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18"/>
            <a:ext cx="24526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/>
        </p:nvGrpSpPr>
        <p:grpSpPr bwMode="gray">
          <a:xfrm>
            <a:off x="475488" y="6301182"/>
            <a:ext cx="11049000" cy="330201"/>
            <a:chOff x="75" y="3936"/>
            <a:chExt cx="5385" cy="208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6"/>
              <a:ext cx="5385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6"/>
              <a:ext cx="4709" cy="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3713" indent="-493713" defTabSz="1193860">
                <a:tabLst/>
              </a:pPr>
              <a:r>
                <a:rPr lang="x-none" sz="8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McKSticker" hidden="1"/>
          <p:cNvGrpSpPr/>
          <p:nvPr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75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0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95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6:21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9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11" orient="horz" pos="597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76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8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8" r:id="rId17"/>
    <p:sldLayoutId id="2147483809" r:id="rId18"/>
    <p:sldLayoutId id="2147483810" r:id="rId19"/>
    <p:sldLayoutId id="2147483811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3" pos="298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231">
          <p15:clr>
            <a:srgbClr val="F26B43"/>
          </p15:clr>
        </p15:guide>
        <p15:guide id="9" pos="2652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97">
          <p15:clr>
            <a:srgbClr val="F26B43"/>
          </p15:clr>
        </p15:guide>
        <p15:guide id="12" orient="horz" pos="348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3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008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4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31043" y="1940592"/>
            <a:ext cx="184986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4/10/2019 9:22 PM India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 dirty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2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87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58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7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4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4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40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7" r:id="rId2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2" pos="298">
          <p15:clr>
            <a:srgbClr val="F26B43"/>
          </p15:clr>
        </p15:guide>
        <p15:guide id="3" pos="1436">
          <p15:clr>
            <a:srgbClr val="F26B43"/>
          </p15:clr>
        </p15:guide>
        <p15:guide id="4" pos="7259">
          <p15:clr>
            <a:srgbClr val="F26B43"/>
          </p15:clr>
        </p15:guide>
        <p15:guide id="5" pos="6044">
          <p15:clr>
            <a:srgbClr val="F26B43"/>
          </p15:clr>
        </p15:guide>
        <p15:guide id="6" pos="4891">
          <p15:clr>
            <a:srgbClr val="F26B43"/>
          </p15:clr>
        </p15:guide>
        <p15:guide id="7" pos="3741">
          <p15:clr>
            <a:srgbClr val="F26B43"/>
          </p15:clr>
        </p15:guide>
        <p15:guide id="8" pos="2587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29">
          <p15:clr>
            <a:srgbClr val="F26B43"/>
          </p15:clr>
        </p15:guide>
        <p15:guide id="11" orient="horz" pos="348">
          <p15:clr>
            <a:srgbClr val="F26B43"/>
          </p15:clr>
        </p15:guide>
        <p15:guide id="12" orient="horz" pos="2844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8" name="think-cell Slide" r:id="rId36" imgW="270" imgH="270" progId="TCLayout.ActiveDocument.1">
                  <p:embed/>
                </p:oleObj>
              </mc:Choice>
              <mc:Fallback>
                <p:oleObj name="think-cell Slide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0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909401" y="1940656"/>
            <a:ext cx="1893147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599" baseline="0" noProof="0" dirty="0">
                <a:solidFill>
                  <a:schemeClr val="accent6"/>
                </a:solidFill>
                <a:latin typeface="+mn-lt"/>
                <a:ea typeface="+mn-ea"/>
              </a:rPr>
              <a:t>Last Modified 11/30/2018 6:36 PM India Standard Time</a:t>
            </a:r>
            <a:endParaRPr lang="x-none" sz="599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733346" y="4114483"/>
            <a:ext cx="24526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x-none" sz="599" baseline="0" noProof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90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4"/>
            <a:ext cx="110490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00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3"/>
            <a:ext cx="11049001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3" indent="-85723">
              <a:defRPr lang="x-none"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9"/>
            <a:ext cx="9661977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695" indent="-493695" defTabSz="1193816">
              <a:tabLst/>
            </a:pPr>
            <a:r>
              <a:rPr lang="x-none" sz="800" baseline="0" noProof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8" y="1618489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9" y="1653570"/>
            <a:ext cx="5685617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1201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2" y="285751"/>
            <a:ext cx="473335" cy="150811"/>
            <a:chOff x="8385789" y="285750"/>
            <a:chExt cx="354986" cy="150812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16">
                <a:buClr>
                  <a:schemeClr val="tx2"/>
                </a:buClr>
              </a:pPr>
              <a:r>
                <a:rPr lang="x-none" sz="800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2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2"/>
            <a:ext cx="1166410" cy="9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17"/>
            <a:endParaRPr lang="x-none" sz="599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8" y="279401"/>
            <a:ext cx="763754" cy="997595"/>
            <a:chOff x="7835905" y="279400"/>
            <a:chExt cx="763753" cy="997595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4" y="27940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4" y="54927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4" y="820738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4" y="1092201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62" y="279400"/>
            <a:ext cx="1071730" cy="730895"/>
            <a:chOff x="7540629" y="279400"/>
            <a:chExt cx="1071729" cy="730895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1" baseline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3" y="2794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3" y="546100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3" y="825501"/>
              <a:ext cx="509755" cy="184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61" y="279400"/>
            <a:ext cx="830431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1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899" y="26352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1" y="538163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899" y="812802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899" y="1084265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899" y="1360490"/>
              <a:ext cx="509754" cy="184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17">
                <a:buClr>
                  <a:schemeClr val="tx2"/>
                </a:buClr>
              </a:pPr>
              <a:r>
                <a:rPr lang="x-none" sz="1201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0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16" rtl="0" eaLnBrk="1" fontAlgn="base" hangingPunct="1">
        <a:spcBef>
          <a:spcPct val="0"/>
        </a:spcBef>
        <a:spcAft>
          <a:spcPct val="0"/>
        </a:spcAft>
        <a:tabLst>
          <a:tab pos="359837" algn="l"/>
        </a:tabLst>
        <a:defRPr lang="x-none" sz="2600" b="0" baseline="0">
          <a:solidFill>
            <a:schemeClr val="bg1"/>
          </a:solidFill>
          <a:latin typeface="+mj-lt"/>
          <a:ea typeface="+mj-ea"/>
          <a:cs typeface="+mj-cs"/>
        </a:defRPr>
      </a:lvl1pPr>
      <a:lvl2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08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17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25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433" algn="l" defTabSz="1193816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00000"/>
        <a:defRPr lang="x-none" sz="1600" b="1" baseline="0">
          <a:solidFill>
            <a:schemeClr val="bg1"/>
          </a:solidFill>
          <a:latin typeface="+mn-lt"/>
          <a:ea typeface="+mn-ea"/>
          <a:cs typeface="+mn-cs"/>
        </a:defRPr>
      </a:lvl1pPr>
      <a:lvl2pPr marL="2115" indent="0" algn="l" defTabSz="1193816" rtl="0" eaLnBrk="1" fontAlgn="base" hangingPunct="1">
        <a:spcBef>
          <a:spcPts val="599"/>
        </a:spcBef>
        <a:spcAft>
          <a:spcPts val="599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2pPr>
      <a:lvl3pPr marL="168269" indent="-168269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3pPr>
      <a:lvl4pPr marL="350825" indent="-182556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4pPr>
      <a:lvl5pPr marL="579416" indent="-228592" algn="l" defTabSz="1193816" rtl="0" eaLnBrk="1" fontAlgn="base" hangingPunct="1">
        <a:spcBef>
          <a:spcPct val="0"/>
        </a:spcBef>
        <a:spcAft>
          <a:spcPts val="599"/>
        </a:spcAft>
        <a:buClr>
          <a:schemeClr val="accent6">
            <a:lumMod val="60000"/>
            <a:lumOff val="40000"/>
          </a:schemeClr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>
              <a:lumMod val="60000"/>
              <a:lumOff val="40000"/>
            </a:schemeClr>
          </a:solidFill>
          <a:latin typeface="+mn-lt"/>
        </a:defRPr>
      </a:lvl5pPr>
      <a:lvl6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58" indent="-173569" algn="l" defTabSz="119381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7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5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3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0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6" algn="l" defTabSz="1219217" rtl="0" eaLnBrk="1" latinLnBrk="0" hangingPunct="1">
        <a:defRPr lang="x-none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5">
          <p15:clr>
            <a:srgbClr val="F26B43"/>
          </p15:clr>
        </p15:guide>
        <p15:guide id="3" pos="298">
          <p15:clr>
            <a:srgbClr val="F26B43"/>
          </p15:clr>
        </p15:guide>
        <p15:guide id="4" pos="1436">
          <p15:clr>
            <a:srgbClr val="F26B43"/>
          </p15:clr>
        </p15:guide>
        <p15:guide id="5" pos="7259">
          <p15:clr>
            <a:srgbClr val="F26B43"/>
          </p15:clr>
        </p15:guide>
        <p15:guide id="6" pos="6044">
          <p15:clr>
            <a:srgbClr val="F26B43"/>
          </p15:clr>
        </p15:guide>
        <p15:guide id="7" pos="4891">
          <p15:clr>
            <a:srgbClr val="F26B43"/>
          </p15:clr>
        </p15:guide>
        <p15:guide id="8" pos="3741">
          <p15:clr>
            <a:srgbClr val="F26B43"/>
          </p15:clr>
        </p15:guide>
        <p15:guide id="9" pos="2587">
          <p15:clr>
            <a:srgbClr val="F26B43"/>
          </p15:clr>
        </p15:guide>
        <p15:guide id="10" orient="horz" pos="1020">
          <p15:clr>
            <a:srgbClr val="F26B43"/>
          </p15:clr>
        </p15:guide>
        <p15:guide id="11" orient="horz" pos="529">
          <p15:clr>
            <a:srgbClr val="F26B43"/>
          </p15:clr>
        </p15:guide>
        <p15:guide id="12" orient="horz" pos="348">
          <p15:clr>
            <a:srgbClr val="F26B43"/>
          </p15:clr>
        </p15:guide>
        <p15:guide id="13" orient="horz" pos="2844">
          <p15:clr>
            <a:srgbClr val="F26B43"/>
          </p15:clr>
        </p15:guide>
        <p15:guide id="14" orient="horz" pos="3756">
          <p15:clr>
            <a:srgbClr val="F26B43"/>
          </p15:clr>
        </p15:guide>
        <p15:guide id="15" orient="horz" pos="410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0" y="0"/>
          <a:ext cx="211676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54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1676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211676" cy="15875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33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gray">
          <a:xfrm rot="5400000">
            <a:off x="10792383" y="1940592"/>
            <a:ext cx="212718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1/30/2019 9:57 PM AUS Eastern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gray">
          <a:xfrm rot="5400000">
            <a:off x="11008789" y="4114418"/>
            <a:ext cx="169437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x-none"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5/4/2017 11:06 AM Pacific Standard Time</a:t>
            </a:r>
            <a:endParaRPr lang="x-none" sz="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475488" y="75764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00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475488" y="675333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160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x-none" sz="16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475488" y="6301182"/>
            <a:ext cx="110490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5725" indent="-85725">
              <a:defRPr lang="x-none"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93713" indent="-493713" defTabSz="1193860">
              <a:tabLst/>
            </a:pPr>
            <a:r>
              <a:rPr lang="x-none" sz="800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 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75489" y="1618488"/>
            <a:ext cx="9119362" cy="16158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 dirty="0"/>
              <a:t>Click to 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475488" y="1653569"/>
            <a:ext cx="5685618" cy="449263"/>
            <a:chOff x="915" y="747"/>
            <a:chExt cx="2686" cy="283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7"/>
              <a:ext cx="2686" cy="28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00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200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971635" y="285750"/>
            <a:ext cx="473335" cy="150811"/>
            <a:chOff x="8385789" y="285750"/>
            <a:chExt cx="354986" cy="150811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85789" y="285750"/>
              <a:ext cx="35498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860">
                <a:buClr>
                  <a:schemeClr val="tx2"/>
                </a:buClr>
              </a:pPr>
              <a:r>
                <a:rPr lang="x-none" sz="800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doc id"/>
          <p:cNvSpPr>
            <a:spLocks noChangeArrowheads="1"/>
          </p:cNvSpPr>
          <p:nvPr userDrawn="1"/>
        </p:nvSpPr>
        <p:spPr bwMode="gray">
          <a:xfrm>
            <a:off x="10251980" y="50801"/>
            <a:ext cx="116641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895350"/>
            <a:endParaRPr lang="x-none" sz="600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25" name="LegendBoxes" hidden="1"/>
          <p:cNvGrpSpPr/>
          <p:nvPr userDrawn="1"/>
        </p:nvGrpSpPr>
        <p:grpSpPr bwMode="gray">
          <a:xfrm>
            <a:off x="10760733" y="279400"/>
            <a:ext cx="763755" cy="997467"/>
            <a:chOff x="7835905" y="279400"/>
            <a:chExt cx="763755" cy="997467"/>
          </a:xfrm>
        </p:grpSpPr>
        <p:sp>
          <p:nvSpPr>
            <p:cNvPr id="2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rgbClr val="6F8BF3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rgbClr val="9FB2F7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2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rgbClr val="CFD8FB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4" name="LegendLines" hidden="1"/>
          <p:cNvGrpSpPr/>
          <p:nvPr userDrawn="1"/>
        </p:nvGrpSpPr>
        <p:grpSpPr bwMode="gray">
          <a:xfrm>
            <a:off x="10452758" y="279400"/>
            <a:ext cx="1071730" cy="730767"/>
            <a:chOff x="7540629" y="279400"/>
            <a:chExt cx="1071730" cy="730767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1200" baseline="0" dirty="0">
                <a:latin typeface="+mn-lt"/>
                <a:ea typeface="+mn-ea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41" name="LegendMoons" hidden="1"/>
          <p:cNvGrpSpPr/>
          <p:nvPr userDrawn="1"/>
        </p:nvGrpSpPr>
        <p:grpSpPr bwMode="gray">
          <a:xfrm>
            <a:off x="10694058" y="279400"/>
            <a:ext cx="830430" cy="1306516"/>
            <a:chOff x="7769225" y="250825"/>
            <a:chExt cx="830430" cy="1306516"/>
          </a:xfrm>
        </p:grpSpPr>
        <p:grpSp>
          <p:nvGrpSpPr>
            <p:cNvPr id="42" name="MoonLegend1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0" name="Oval 38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61" name="Arc 39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2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8" name="Oval 4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42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4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MoonLegend5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4" name="Oval 50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Oval 5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6" name="MoonLegend3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x-none" sz="1200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7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0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51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x-none" sz="1200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4" name="Title Placeholder 3"/>
          <p:cNvSpPr>
            <a:spLocks noGrp="1"/>
          </p:cNvSpPr>
          <p:nvPr userDrawn="1">
            <p:ph type="title"/>
          </p:nvPr>
        </p:nvSpPr>
        <p:spPr>
          <a:xfrm>
            <a:off x="475488" y="230189"/>
            <a:ext cx="11044800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5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193860" rtl="0" eaLnBrk="1" fontAlgn="base" hangingPunct="1">
        <a:spcBef>
          <a:spcPct val="0"/>
        </a:spcBef>
        <a:spcAft>
          <a:spcPct val="0"/>
        </a:spcAft>
        <a:tabLst>
          <a:tab pos="359851" algn="l"/>
        </a:tabLst>
        <a:defRPr lang="x-none" sz="2600" b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2pPr>
      <a:lvl3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3pPr>
      <a:lvl4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4pPr>
      <a:lvl5pPr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5pPr>
      <a:lvl6pPr marL="609630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6pPr>
      <a:lvl7pPr marL="121926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7pPr>
      <a:lvl8pPr marL="1828891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8pPr>
      <a:lvl9pPr marL="2438522" algn="l" defTabSz="1193860" rtl="0" eaLnBrk="1" fontAlgn="base" hangingPunct="1">
        <a:spcBef>
          <a:spcPct val="0"/>
        </a:spcBef>
        <a:spcAft>
          <a:spcPct val="0"/>
        </a:spcAft>
        <a:defRPr lang="x-none" sz="2533" b="1">
          <a:solidFill>
            <a:schemeClr val="tx2"/>
          </a:solidFill>
          <a:latin typeface="Arial" charset="0"/>
        </a:defRPr>
      </a:lvl9pPr>
    </p:titleStyle>
    <p:bodyStyle>
      <a:lvl1pPr marL="0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00000"/>
        <a:defRPr lang="x-none" sz="1600" b="1" baseline="0">
          <a:solidFill>
            <a:schemeClr val="tx1"/>
          </a:solidFill>
          <a:latin typeface="+mn-lt"/>
          <a:ea typeface="+mn-ea"/>
          <a:cs typeface="+mn-cs"/>
        </a:defRPr>
      </a:lvl1pPr>
      <a:lvl2pPr marL="2116" indent="0" algn="l" defTabSz="1193860" rtl="0" eaLnBrk="1" fontAlgn="base" hangingPunct="1">
        <a:spcBef>
          <a:spcPts val="600"/>
        </a:spcBef>
        <a:spcAft>
          <a:spcPts val="600"/>
        </a:spcAft>
        <a:buClr>
          <a:schemeClr val="tx2"/>
        </a:buClr>
        <a:buSzPct val="125000"/>
        <a:buFontTx/>
        <a:buNone/>
        <a:defRPr lang="x-none" sz="1600" b="0" baseline="0">
          <a:solidFill>
            <a:schemeClr val="accent6"/>
          </a:solidFill>
          <a:latin typeface="+mn-lt"/>
        </a:defRPr>
      </a:lvl2pPr>
      <a:lvl3pPr marL="168275" indent="-168275" algn="l" defTabSz="1193860" rtl="0" eaLnBrk="1" fontAlgn="base" hangingPunct="1">
        <a:spcBef>
          <a:spcPct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3pPr>
      <a:lvl4pPr marL="350838" indent="-182563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Arial" panose="020B0604020202020204" pitchFamily="34" charset="0"/>
        <a:buChar char="•"/>
        <a:defRPr lang="x-none" sz="1600" baseline="0">
          <a:solidFill>
            <a:schemeClr val="accent6"/>
          </a:solidFill>
          <a:latin typeface="+mn-lt"/>
        </a:defRPr>
      </a:lvl4pPr>
      <a:lvl5pPr marL="579438" indent="-228600" algn="l" defTabSz="1193860" rtl="0" eaLnBrk="1" fontAlgn="base" hangingPunct="1">
        <a:spcBef>
          <a:spcPct val="0"/>
        </a:spcBef>
        <a:spcAft>
          <a:spcPts val="600"/>
        </a:spcAft>
        <a:buClr>
          <a:schemeClr val="accent6"/>
        </a:buClr>
        <a:buSzPct val="100000"/>
        <a:buFont typeface="Times New Roman" panose="02020603050405020304" pitchFamily="18" charset="0"/>
        <a:buChar char="─"/>
        <a:defRPr lang="x-none" sz="1600" baseline="0">
          <a:solidFill>
            <a:schemeClr val="accent6"/>
          </a:solidFill>
          <a:latin typeface="+mn-lt"/>
        </a:defRPr>
      </a:lvl5pPr>
      <a:lvl6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6pPr>
      <a:lvl7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7pPr>
      <a:lvl8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8pPr>
      <a:lvl9pPr marL="999794" indent="-173575" algn="l" defTabSz="119386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33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4" algn="l" defTabSz="1219261" rtl="0" eaLnBrk="1" latinLnBrk="0" hangingPunct="1">
        <a:defRPr lang="x-none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17">
          <p15:clr>
            <a:srgbClr val="F26B43"/>
          </p15:clr>
        </p15:guide>
        <p15:guide id="2" pos="298">
          <p15:clr>
            <a:srgbClr val="F26B43"/>
          </p15:clr>
        </p15:guide>
        <p15:guide id="4" pos="7259">
          <p15:clr>
            <a:srgbClr val="F26B43"/>
          </p15:clr>
        </p15:guide>
        <p15:guide id="5" pos="5805">
          <p15:clr>
            <a:srgbClr val="F26B43"/>
          </p15:clr>
        </p15:guide>
        <p15:guide id="6" pos="4231">
          <p15:clr>
            <a:srgbClr val="F26B43"/>
          </p15:clr>
        </p15:guide>
        <p15:guide id="8" pos="2656">
          <p15:clr>
            <a:srgbClr val="F26B43"/>
          </p15:clr>
        </p15:guide>
        <p15:guide id="9" orient="horz" pos="1020">
          <p15:clr>
            <a:srgbClr val="F26B43"/>
          </p15:clr>
        </p15:guide>
        <p15:guide id="10" orient="horz" pos="597">
          <p15:clr>
            <a:srgbClr val="F26B43"/>
          </p15:clr>
        </p15:guide>
        <p15:guide id="11" orient="horz" pos="348">
          <p15:clr>
            <a:srgbClr val="F26B43"/>
          </p15:clr>
        </p15:guide>
        <p15:guide id="13" orient="horz" pos="3756">
          <p15:clr>
            <a:srgbClr val="F26B43"/>
          </p15:clr>
        </p15:guide>
        <p15:guide id="14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0.bin"/><Relationship Id="rId4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64.png"/><Relationship Id="rId2" Type="http://schemas.openxmlformats.org/officeDocument/2006/relationships/tags" Target="../tags/tag289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65.png"/><Relationship Id="rId2" Type="http://schemas.openxmlformats.org/officeDocument/2006/relationships/tags" Target="../tags/tag290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image" Target="../media/image73.png"/><Relationship Id="rId18" Type="http://schemas.openxmlformats.org/officeDocument/2006/relationships/image" Target="../media/image78.tiff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tiff"/><Relationship Id="rId17" Type="http://schemas.openxmlformats.org/officeDocument/2006/relationships/image" Target="../media/image77.tiff"/><Relationship Id="rId25" Type="http://schemas.openxmlformats.org/officeDocument/2006/relationships/image" Target="../media/image85.tiff"/><Relationship Id="rId2" Type="http://schemas.openxmlformats.org/officeDocument/2006/relationships/tags" Target="../tags/tag291.xml"/><Relationship Id="rId16" Type="http://schemas.openxmlformats.org/officeDocument/2006/relationships/image" Target="../media/image76.tiff"/><Relationship Id="rId20" Type="http://schemas.openxmlformats.org/officeDocument/2006/relationships/image" Target="../media/image80.tiff"/><Relationship Id="rId1" Type="http://schemas.openxmlformats.org/officeDocument/2006/relationships/vmlDrawing" Target="../drawings/vmlDrawing83.v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24" Type="http://schemas.openxmlformats.org/officeDocument/2006/relationships/image" Target="../media/image84.tiff"/><Relationship Id="rId5" Type="http://schemas.openxmlformats.org/officeDocument/2006/relationships/image" Target="../media/image20.emf"/><Relationship Id="rId15" Type="http://schemas.openxmlformats.org/officeDocument/2006/relationships/image" Target="../media/image75.tiff"/><Relationship Id="rId23" Type="http://schemas.openxmlformats.org/officeDocument/2006/relationships/image" Target="../media/image83.tiff"/><Relationship Id="rId10" Type="http://schemas.openxmlformats.org/officeDocument/2006/relationships/image" Target="../media/image70.png"/><Relationship Id="rId19" Type="http://schemas.openxmlformats.org/officeDocument/2006/relationships/image" Target="../media/image79.tif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293.xml"/><Relationship Id="rId7" Type="http://schemas.openxmlformats.org/officeDocument/2006/relationships/oleObject" Target="../embeddings/oleObject81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84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29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89.jpeg"/><Relationship Id="rId3" Type="http://schemas.openxmlformats.org/officeDocument/2006/relationships/tags" Target="../tags/tag296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8.png"/><Relationship Id="rId2" Type="http://schemas.openxmlformats.org/officeDocument/2006/relationships/tags" Target="../tags/tag295.xml"/><Relationship Id="rId1" Type="http://schemas.openxmlformats.org/officeDocument/2006/relationships/vmlDrawing" Target="../drawings/vmlDrawing85.vml"/><Relationship Id="rId6" Type="http://schemas.openxmlformats.org/officeDocument/2006/relationships/tags" Target="../tags/tag299.xml"/><Relationship Id="rId11" Type="http://schemas.openxmlformats.org/officeDocument/2006/relationships/image" Target="../media/image87.png"/><Relationship Id="rId5" Type="http://schemas.openxmlformats.org/officeDocument/2006/relationships/tags" Target="../tags/tag298.xml"/><Relationship Id="rId15" Type="http://schemas.openxmlformats.org/officeDocument/2006/relationships/image" Target="../media/image91.emf"/><Relationship Id="rId10" Type="http://schemas.openxmlformats.org/officeDocument/2006/relationships/image" Target="../media/image86.emf"/><Relationship Id="rId4" Type="http://schemas.openxmlformats.org/officeDocument/2006/relationships/tags" Target="../tags/tag297.xml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9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7" Type="http://schemas.openxmlformats.org/officeDocument/2006/relationships/image" Target="../media/image92.tiff"/><Relationship Id="rId2" Type="http://schemas.openxmlformats.org/officeDocument/2006/relationships/tags" Target="../tags/tag300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3.bin"/><Relationship Id="rId4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303.xml"/><Relationship Id="rId7" Type="http://schemas.openxmlformats.org/officeDocument/2006/relationships/image" Target="../media/image93.emf"/><Relationship Id="rId2" Type="http://schemas.openxmlformats.org/officeDocument/2006/relationships/tags" Target="../tags/tag302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84.bin"/><Relationship Id="rId11" Type="http://schemas.microsoft.com/office/2007/relationships/hdphoto" Target="../media/hdphoto2.wdp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95.png"/><Relationship Id="rId4" Type="http://schemas.openxmlformats.org/officeDocument/2006/relationships/slideLayout" Target="../slideLayouts/slideLayout42.xml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7" Type="http://schemas.openxmlformats.org/officeDocument/2006/relationships/image" Target="../media/image93.emf"/><Relationship Id="rId2" Type="http://schemas.openxmlformats.org/officeDocument/2006/relationships/tags" Target="../tags/tag304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85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6.bin"/><Relationship Id="rId4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7.bin"/><Relationship Id="rId4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tags" Target="../tags/tag270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34.png"/><Relationship Id="rId2" Type="http://schemas.openxmlformats.org/officeDocument/2006/relationships/tags" Target="../tags/tag269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33.png"/><Relationship Id="rId5" Type="http://schemas.openxmlformats.org/officeDocument/2006/relationships/tags" Target="../tags/tag272.xml"/><Relationship Id="rId10" Type="http://schemas.openxmlformats.org/officeDocument/2006/relationships/image" Target="../media/image32.gif"/><Relationship Id="rId4" Type="http://schemas.openxmlformats.org/officeDocument/2006/relationships/tags" Target="../tags/tag271.xml"/><Relationship Id="rId9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50.png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chart" Target="../charts/chart2.xml"/><Relationship Id="rId2" Type="http://schemas.openxmlformats.org/officeDocument/2006/relationships/tags" Target="../tags/tag310.xml"/><Relationship Id="rId16" Type="http://schemas.openxmlformats.org/officeDocument/2006/relationships/chart" Target="../charts/chart1.xml"/><Relationship Id="rId1" Type="http://schemas.openxmlformats.org/officeDocument/2006/relationships/vmlDrawing" Target="../drawings/vmlDrawing91.v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5" Type="http://schemas.openxmlformats.org/officeDocument/2006/relationships/tags" Target="../tags/tag313.xml"/><Relationship Id="rId15" Type="http://schemas.openxmlformats.org/officeDocument/2006/relationships/image" Target="../media/image20.emf"/><Relationship Id="rId10" Type="http://schemas.openxmlformats.org/officeDocument/2006/relationships/tags" Target="../tags/tag318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oleObject" Target="../embeddings/oleObject88.bin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32.xml"/><Relationship Id="rId18" Type="http://schemas.openxmlformats.org/officeDocument/2006/relationships/tags" Target="../tags/tag337.xml"/><Relationship Id="rId26" Type="http://schemas.openxmlformats.org/officeDocument/2006/relationships/image" Target="../media/image98.jpeg"/><Relationship Id="rId3" Type="http://schemas.openxmlformats.org/officeDocument/2006/relationships/tags" Target="../tags/tag322.xml"/><Relationship Id="rId21" Type="http://schemas.openxmlformats.org/officeDocument/2006/relationships/slideLayout" Target="../slideLayouts/slideLayout41.xml"/><Relationship Id="rId34" Type="http://schemas.openxmlformats.org/officeDocument/2006/relationships/image" Target="../media/image106.jpeg"/><Relationship Id="rId7" Type="http://schemas.openxmlformats.org/officeDocument/2006/relationships/tags" Target="../tags/tag326.xml"/><Relationship Id="rId12" Type="http://schemas.openxmlformats.org/officeDocument/2006/relationships/tags" Target="../tags/tag331.xml"/><Relationship Id="rId17" Type="http://schemas.openxmlformats.org/officeDocument/2006/relationships/tags" Target="../tags/tag336.xml"/><Relationship Id="rId25" Type="http://schemas.openxmlformats.org/officeDocument/2006/relationships/image" Target="../media/image97.jpeg"/><Relationship Id="rId33" Type="http://schemas.openxmlformats.org/officeDocument/2006/relationships/image" Target="../media/image105.jpeg"/><Relationship Id="rId2" Type="http://schemas.openxmlformats.org/officeDocument/2006/relationships/tags" Target="../tags/tag321.xml"/><Relationship Id="rId16" Type="http://schemas.openxmlformats.org/officeDocument/2006/relationships/tags" Target="../tags/tag335.xml"/><Relationship Id="rId20" Type="http://schemas.openxmlformats.org/officeDocument/2006/relationships/tags" Target="../tags/tag339.xml"/><Relationship Id="rId29" Type="http://schemas.openxmlformats.org/officeDocument/2006/relationships/image" Target="../media/image101.jpeg"/><Relationship Id="rId1" Type="http://schemas.openxmlformats.org/officeDocument/2006/relationships/vmlDrawing" Target="../drawings/vmlDrawing92.vml"/><Relationship Id="rId6" Type="http://schemas.openxmlformats.org/officeDocument/2006/relationships/tags" Target="../tags/tag325.xml"/><Relationship Id="rId11" Type="http://schemas.openxmlformats.org/officeDocument/2006/relationships/tags" Target="../tags/tag330.xml"/><Relationship Id="rId24" Type="http://schemas.openxmlformats.org/officeDocument/2006/relationships/image" Target="../media/image96.emf"/><Relationship Id="rId32" Type="http://schemas.openxmlformats.org/officeDocument/2006/relationships/image" Target="../media/image104.png"/><Relationship Id="rId5" Type="http://schemas.openxmlformats.org/officeDocument/2006/relationships/tags" Target="../tags/tag324.xml"/><Relationship Id="rId15" Type="http://schemas.openxmlformats.org/officeDocument/2006/relationships/tags" Target="../tags/tag334.xml"/><Relationship Id="rId23" Type="http://schemas.openxmlformats.org/officeDocument/2006/relationships/oleObject" Target="../embeddings/oleObject89.bin"/><Relationship Id="rId28" Type="http://schemas.openxmlformats.org/officeDocument/2006/relationships/image" Target="../media/image100.jpeg"/><Relationship Id="rId10" Type="http://schemas.openxmlformats.org/officeDocument/2006/relationships/tags" Target="../tags/tag329.xml"/><Relationship Id="rId19" Type="http://schemas.openxmlformats.org/officeDocument/2006/relationships/tags" Target="../tags/tag338.xml"/><Relationship Id="rId31" Type="http://schemas.openxmlformats.org/officeDocument/2006/relationships/image" Target="../media/image103.jpeg"/><Relationship Id="rId4" Type="http://schemas.openxmlformats.org/officeDocument/2006/relationships/tags" Target="../tags/tag323.xml"/><Relationship Id="rId9" Type="http://schemas.openxmlformats.org/officeDocument/2006/relationships/tags" Target="../tags/tag328.xml"/><Relationship Id="rId14" Type="http://schemas.openxmlformats.org/officeDocument/2006/relationships/tags" Target="../tags/tag333.xml"/><Relationship Id="rId22" Type="http://schemas.openxmlformats.org/officeDocument/2006/relationships/notesSlide" Target="../notesSlides/notesSlide8.xml"/><Relationship Id="rId27" Type="http://schemas.openxmlformats.org/officeDocument/2006/relationships/image" Target="../media/image99.jpeg"/><Relationship Id="rId30" Type="http://schemas.openxmlformats.org/officeDocument/2006/relationships/image" Target="../media/image102.png"/><Relationship Id="rId8" Type="http://schemas.openxmlformats.org/officeDocument/2006/relationships/tags" Target="../tags/tag3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90.png"/><Relationship Id="rId3" Type="http://schemas.openxmlformats.org/officeDocument/2006/relationships/tags" Target="../tags/tag341.xml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320.png"/><Relationship Id="rId2" Type="http://schemas.openxmlformats.org/officeDocument/2006/relationships/tags" Target="../tags/tag340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93.v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343.xml"/><Relationship Id="rId15" Type="http://schemas.openxmlformats.org/officeDocument/2006/relationships/image" Target="../media/image330.png"/><Relationship Id="rId10" Type="http://schemas.openxmlformats.org/officeDocument/2006/relationships/image" Target="../media/image300.png"/><Relationship Id="rId4" Type="http://schemas.openxmlformats.org/officeDocument/2006/relationships/tags" Target="../tags/tag342.xml"/><Relationship Id="rId9" Type="http://schemas.openxmlformats.org/officeDocument/2006/relationships/image" Target="../media/image280.png"/><Relationship Id="rId1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91.bin"/><Relationship Id="rId4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tags" Target="../tags/tag274.xml"/><Relationship Id="rId7" Type="http://schemas.openxmlformats.org/officeDocument/2006/relationships/image" Target="../media/image20.emf"/><Relationship Id="rId2" Type="http://schemas.openxmlformats.org/officeDocument/2006/relationships/tags" Target="../tags/tag273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72.bin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27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tags" Target="../tags/tag277.xml"/><Relationship Id="rId7" Type="http://schemas.openxmlformats.org/officeDocument/2006/relationships/image" Target="../media/image20.emf"/><Relationship Id="rId2" Type="http://schemas.openxmlformats.org/officeDocument/2006/relationships/tags" Target="../tags/tag276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72.bin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27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wnloads/cas/XKBEABLN" TargetMode="External"/><Relationship Id="rId3" Type="http://schemas.openxmlformats.org/officeDocument/2006/relationships/tags" Target="../tags/tag280.xml"/><Relationship Id="rId7" Type="http://schemas.openxmlformats.org/officeDocument/2006/relationships/image" Target="../media/image37.tiff"/><Relationship Id="rId2" Type="http://schemas.openxmlformats.org/officeDocument/2006/relationships/tags" Target="../tags/tag279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3.bin"/><Relationship Id="rId4" Type="http://schemas.openxmlformats.org/officeDocument/2006/relationships/slideLayout" Target="../slideLayouts/slideLayout42.xml"/><Relationship Id="rId9" Type="http://schemas.openxmlformats.org/officeDocument/2006/relationships/hyperlink" Target="https://www.forbes.com/sites/louiscolumbus/2018/05/23/10-charts-that-will-change-your-perspective-of-big-datas-growth/#5116b76229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28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38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83.xml"/><Relationship Id="rId7" Type="http://schemas.openxmlformats.org/officeDocument/2006/relationships/image" Target="../media/image20.emf"/><Relationship Id="rId2" Type="http://schemas.openxmlformats.org/officeDocument/2006/relationships/tags" Target="../tags/tag282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75.bin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284.xml"/><Relationship Id="rId9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3" Type="http://schemas.openxmlformats.org/officeDocument/2006/relationships/tags" Target="../tags/tag286.xml"/><Relationship Id="rId21" Type="http://schemas.openxmlformats.org/officeDocument/2006/relationships/image" Target="../media/image55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" Type="http://schemas.openxmlformats.org/officeDocument/2006/relationships/tags" Target="../tags/tag285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0.e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76.bin"/><Relationship Id="rId15" Type="http://schemas.openxmlformats.org/officeDocument/2006/relationships/image" Target="../media/image49.jpeg"/><Relationship Id="rId10" Type="http://schemas.openxmlformats.org/officeDocument/2006/relationships/image" Target="../media/image44.jpeg"/><Relationship Id="rId19" Type="http://schemas.openxmlformats.org/officeDocument/2006/relationships/image" Target="../media/image53.jpe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3" Type="http://schemas.openxmlformats.org/officeDocument/2006/relationships/tags" Target="../tags/tag288.xml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tags" Target="../tags/tag28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20.emf"/><Relationship Id="rId11" Type="http://schemas.openxmlformats.org/officeDocument/2006/relationships/image" Target="../media/image60.jpeg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59.jpe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58.jpeg"/><Relationship Id="rId1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373AC1-D54E-47AD-84A0-DE908F664B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6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373AC1-D54E-47AD-84A0-DE908F664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54FB3F-8A82-421F-B4DC-7C24185340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75488" y="1619250"/>
            <a:ext cx="4632540" cy="997196"/>
          </a:xfrm>
        </p:spPr>
        <p:txBody>
          <a:bodyPr>
            <a:spAutoFit/>
          </a:bodyPr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13" name="Subtitle 3"/>
          <p:cNvSpPr>
            <a:spLocks noGrp="1"/>
          </p:cNvSpPr>
          <p:nvPr>
            <p:ph type="subTitle" idx="1"/>
          </p:nvPr>
        </p:nvSpPr>
        <p:spPr>
          <a:xfrm>
            <a:off x="475488" y="3373986"/>
            <a:ext cx="4632540" cy="977191"/>
          </a:xfrm>
        </p:spPr>
        <p:txBody>
          <a:bodyPr>
            <a:spAutoFit/>
          </a:bodyPr>
          <a:lstStyle/>
          <a:p>
            <a:r>
              <a:rPr lang="en-US" dirty="0"/>
              <a:t>What is Machine Learning?</a:t>
            </a:r>
          </a:p>
          <a:p>
            <a:r>
              <a:rPr lang="en-US" dirty="0"/>
              <a:t>Machine Learning Workflow</a:t>
            </a:r>
          </a:p>
          <a:p>
            <a:r>
              <a:rPr lang="en-US" dirty="0"/>
              <a:t>Supervised vs. Unsupervised</a:t>
            </a:r>
          </a:p>
          <a:p>
            <a:r>
              <a:rPr lang="en-US" dirty="0"/>
              <a:t>Regression vs.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46" y="1656"/>
          <a:ext cx="1555" cy="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416"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6" y="1656"/>
                        <a:ext cx="1555" cy="1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093B176-9B72-4FDE-BD71-AD5905EA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737837-76CE-4BCE-BE59-2D836C046D42}"/>
              </a:ext>
            </a:extLst>
          </p:cNvPr>
          <p:cNvSpPr txBox="1"/>
          <p:nvPr/>
        </p:nvSpPr>
        <p:spPr>
          <a:xfrm>
            <a:off x="11277787" y="353709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FF1C093-9059-4F9A-82AC-79FEE0E61472}"/>
              </a:ext>
            </a:extLst>
          </p:cNvPr>
          <p:cNvSpPr/>
          <p:nvPr/>
        </p:nvSpPr>
        <p:spPr>
          <a:xfrm>
            <a:off x="6625774" y="1234022"/>
            <a:ext cx="4669817" cy="4669815"/>
          </a:xfrm>
          <a:prstGeom prst="ellipse">
            <a:avLst/>
          </a:prstGeom>
          <a:noFill/>
          <a:ln w="28575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BE730E-BB06-47B2-AAF5-10052489896E}"/>
              </a:ext>
            </a:extLst>
          </p:cNvPr>
          <p:cNvGrpSpPr/>
          <p:nvPr/>
        </p:nvGrpSpPr>
        <p:grpSpPr>
          <a:xfrm rot="5400000">
            <a:off x="6402594" y="3438652"/>
            <a:ext cx="5127612" cy="260554"/>
            <a:chOff x="8118959" y="3348662"/>
            <a:chExt cx="3162035" cy="160675"/>
          </a:xfrm>
          <a:solidFill>
            <a:schemeClr val="accent1"/>
          </a:solidFill>
        </p:grpSpPr>
        <p:sp>
          <p:nvSpPr>
            <p:cNvPr id="64" name="Triangle 19">
              <a:extLst>
                <a:ext uri="{FF2B5EF4-FFF2-40B4-BE49-F238E27FC236}">
                  <a16:creationId xmlns:a16="http://schemas.microsoft.com/office/drawing/2014/main" id="{EF1E3142-586C-4EBD-95D7-2E3C4FE2FCFB}"/>
                </a:ext>
              </a:extLst>
            </p:cNvPr>
            <p:cNvSpPr/>
            <p:nvPr/>
          </p:nvSpPr>
          <p:spPr>
            <a:xfrm rot="10800000">
              <a:off x="10991631" y="3348662"/>
              <a:ext cx="289363" cy="160675"/>
            </a:xfrm>
            <a:prstGeom prst="triangle">
              <a:avLst/>
            </a:prstGeom>
            <a:grpFill/>
            <a:ln w="158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Triangle 20">
              <a:extLst>
                <a:ext uri="{FF2B5EF4-FFF2-40B4-BE49-F238E27FC236}">
                  <a16:creationId xmlns:a16="http://schemas.microsoft.com/office/drawing/2014/main" id="{E8EA3375-85DA-4283-A145-8AD290C99E21}"/>
                </a:ext>
              </a:extLst>
            </p:cNvPr>
            <p:cNvSpPr/>
            <p:nvPr/>
          </p:nvSpPr>
          <p:spPr>
            <a:xfrm>
              <a:off x="8118959" y="3348662"/>
              <a:ext cx="289363" cy="160675"/>
            </a:xfrm>
            <a:prstGeom prst="triangle">
              <a:avLst/>
            </a:prstGeom>
            <a:grpFill/>
            <a:ln w="158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51C3AB-AF1A-46C6-9336-80ABCA40C2F7}"/>
              </a:ext>
            </a:extLst>
          </p:cNvPr>
          <p:cNvGrpSpPr/>
          <p:nvPr/>
        </p:nvGrpSpPr>
        <p:grpSpPr>
          <a:xfrm>
            <a:off x="6396874" y="3438652"/>
            <a:ext cx="5127614" cy="260553"/>
            <a:chOff x="8118959" y="3348662"/>
            <a:chExt cx="3162035" cy="160675"/>
          </a:xfrm>
          <a:solidFill>
            <a:schemeClr val="accent1"/>
          </a:solidFill>
        </p:grpSpPr>
        <p:sp>
          <p:nvSpPr>
            <p:cNvPr id="62" name="Triangle 23">
              <a:extLst>
                <a:ext uri="{FF2B5EF4-FFF2-40B4-BE49-F238E27FC236}">
                  <a16:creationId xmlns:a16="http://schemas.microsoft.com/office/drawing/2014/main" id="{2588FA2E-082A-4539-8871-E74B3BA362B5}"/>
                </a:ext>
              </a:extLst>
            </p:cNvPr>
            <p:cNvSpPr/>
            <p:nvPr/>
          </p:nvSpPr>
          <p:spPr>
            <a:xfrm rot="10800000">
              <a:off x="10991631" y="3348662"/>
              <a:ext cx="289363" cy="160675"/>
            </a:xfrm>
            <a:prstGeom prst="triangle">
              <a:avLst/>
            </a:prstGeom>
            <a:grpFill/>
            <a:ln w="158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Triangle 24">
              <a:extLst>
                <a:ext uri="{FF2B5EF4-FFF2-40B4-BE49-F238E27FC236}">
                  <a16:creationId xmlns:a16="http://schemas.microsoft.com/office/drawing/2014/main" id="{5406502B-5130-42DA-B979-5244D54E6FE3}"/>
                </a:ext>
              </a:extLst>
            </p:cNvPr>
            <p:cNvSpPr/>
            <p:nvPr/>
          </p:nvSpPr>
          <p:spPr>
            <a:xfrm>
              <a:off x="8118959" y="3348662"/>
              <a:ext cx="289363" cy="160675"/>
            </a:xfrm>
            <a:prstGeom prst="triangle">
              <a:avLst/>
            </a:prstGeom>
            <a:grpFill/>
            <a:ln w="158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F1771A4-4D7B-493B-A7A0-00D0202340E5}"/>
              </a:ext>
            </a:extLst>
          </p:cNvPr>
          <p:cNvSpPr txBox="1">
            <a:spLocks/>
          </p:cNvSpPr>
          <p:nvPr/>
        </p:nvSpPr>
        <p:spPr>
          <a:xfrm>
            <a:off x="7411568" y="1965403"/>
            <a:ext cx="1508957" cy="4383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Business Understanding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3EB2074-06F5-423B-A41F-69F176490F6C}"/>
              </a:ext>
            </a:extLst>
          </p:cNvPr>
          <p:cNvSpPr txBox="1">
            <a:spLocks/>
          </p:cNvSpPr>
          <p:nvPr/>
        </p:nvSpPr>
        <p:spPr>
          <a:xfrm>
            <a:off x="9149422" y="1965403"/>
            <a:ext cx="1549416" cy="4383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Data Understanding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FB5BE0B-8544-4D03-9B9A-5E955658820B}"/>
              </a:ext>
            </a:extLst>
          </p:cNvPr>
          <p:cNvSpPr txBox="1">
            <a:spLocks/>
          </p:cNvSpPr>
          <p:nvPr/>
        </p:nvSpPr>
        <p:spPr>
          <a:xfrm>
            <a:off x="6984945" y="3478490"/>
            <a:ext cx="1319246" cy="21916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Deployment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7AB4839-3B18-461A-90DA-E84506D9C5E1}"/>
              </a:ext>
            </a:extLst>
          </p:cNvPr>
          <p:cNvSpPr txBox="1">
            <a:spLocks/>
          </p:cNvSpPr>
          <p:nvPr/>
        </p:nvSpPr>
        <p:spPr>
          <a:xfrm>
            <a:off x="9788239" y="2880707"/>
            <a:ext cx="1319246" cy="43832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Data Preparation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7FA08F0-10E7-4BEF-8542-899F0E69BB46}"/>
              </a:ext>
            </a:extLst>
          </p:cNvPr>
          <p:cNvSpPr txBox="1">
            <a:spLocks/>
          </p:cNvSpPr>
          <p:nvPr/>
        </p:nvSpPr>
        <p:spPr>
          <a:xfrm>
            <a:off x="8420094" y="5086181"/>
            <a:ext cx="1081172" cy="2191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Evaluation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F15AF11-2EEE-41EC-98D2-674DFA1DA8C3}"/>
              </a:ext>
            </a:extLst>
          </p:cNvPr>
          <p:cNvSpPr txBox="1">
            <a:spLocks/>
          </p:cNvSpPr>
          <p:nvPr/>
        </p:nvSpPr>
        <p:spPr>
          <a:xfrm>
            <a:off x="9815911" y="4371068"/>
            <a:ext cx="1081172" cy="2191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400" b="0" i="0" kern="120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tabLst/>
              <a:defRPr sz="14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Char char="•"/>
              <a:tabLst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64" indent="0" algn="l" defTabSz="914172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/>
              <a:defRPr sz="1200" b="1" i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8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2" rtl="0" eaLnBrk="1" fontAlgn="base" latinLnBrk="0" hangingPunct="1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 charset="0"/>
              </a:rPr>
              <a:t>Modelling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538AFDF-E2C6-4358-8AF1-7E3DDA6526E9}"/>
              </a:ext>
            </a:extLst>
          </p:cNvPr>
          <p:cNvGrpSpPr/>
          <p:nvPr/>
        </p:nvGrpSpPr>
        <p:grpSpPr>
          <a:xfrm>
            <a:off x="8420095" y="2904393"/>
            <a:ext cx="1081172" cy="1329072"/>
            <a:chOff x="8420094" y="3030274"/>
            <a:chExt cx="1081172" cy="132907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C2542CC-8DBC-4AB1-940C-65A3274A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74658" y="3030274"/>
              <a:ext cx="972044" cy="1077308"/>
            </a:xfrm>
            <a:prstGeom prst="rect">
              <a:avLst/>
            </a:prstGeom>
          </p:spPr>
        </p:pic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0228B6FB-909F-4793-AA96-16472349A179}"/>
                </a:ext>
              </a:extLst>
            </p:cNvPr>
            <p:cNvSpPr txBox="1">
              <a:spLocks/>
            </p:cNvSpPr>
            <p:nvPr/>
          </p:nvSpPr>
          <p:spPr>
            <a:xfrm>
              <a:off x="8420094" y="4140182"/>
              <a:ext cx="1081172" cy="219164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l" defTabSz="914172" rtl="0" eaLnBrk="1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tabLst/>
                <a:defRPr sz="1400" b="0" i="0" kern="120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</a:defRPr>
              </a:lvl1pPr>
              <a:lvl2pPr marL="8464" indent="0" algn="l" defTabSz="914172" rtl="0" eaLnBrk="1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Tx/>
                <a:buNone/>
                <a:tabLst/>
                <a:defRPr sz="1400" b="1" i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172" rtl="0" eaLnBrk="1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charset="0"/>
                <a:buChar char="•"/>
                <a:tabLst/>
                <a:defRPr sz="14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000" algn="l" defTabSz="914172" rtl="0" eaLnBrk="1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charset="0"/>
                <a:buChar char="•"/>
                <a:tabLst/>
                <a:defRPr sz="1400" b="0" i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464" indent="0" algn="l" defTabSz="914172" rtl="0" eaLnBrk="1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tabLst/>
                <a:defRPr sz="1200" b="1" i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3972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057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143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228" indent="-228543" algn="l" defTabSz="91417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72" rtl="0" eaLnBrk="1" fontAlgn="base" latinLnBrk="0" hangingPunct="1">
                <a:lnSpc>
                  <a:spcPct val="89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Calibri" charset="0"/>
                </a:rPr>
                <a:t>Data</a:t>
              </a:r>
            </a:p>
          </p:txBody>
        </p: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2364F5FE-7822-470C-9D19-7BF860063F66}"/>
              </a:ext>
            </a:extLst>
          </p:cNvPr>
          <p:cNvSpPr/>
          <p:nvPr/>
        </p:nvSpPr>
        <p:spPr>
          <a:xfrm>
            <a:off x="7252106" y="1780781"/>
            <a:ext cx="3417151" cy="3417478"/>
          </a:xfrm>
          <a:prstGeom prst="arc">
            <a:avLst>
              <a:gd name="adj1" fmla="val 2721854"/>
              <a:gd name="adj2" fmla="val 4256095"/>
            </a:avLst>
          </a:prstGeom>
          <a:ln w="15875">
            <a:solidFill>
              <a:schemeClr val="bg2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E488E33D-30D7-478A-8FF1-51327EB332B9}"/>
              </a:ext>
            </a:extLst>
          </p:cNvPr>
          <p:cNvSpPr/>
          <p:nvPr/>
        </p:nvSpPr>
        <p:spPr>
          <a:xfrm>
            <a:off x="7257852" y="1778285"/>
            <a:ext cx="3417151" cy="3417478"/>
          </a:xfrm>
          <a:prstGeom prst="arc">
            <a:avLst>
              <a:gd name="adj1" fmla="val 21446425"/>
              <a:gd name="adj2" fmla="val 1601760"/>
            </a:avLst>
          </a:prstGeom>
          <a:ln w="15875">
            <a:solidFill>
              <a:schemeClr val="bg2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2E12F609-1AF4-4055-AD00-0946B4700760}"/>
              </a:ext>
            </a:extLst>
          </p:cNvPr>
          <p:cNvSpPr/>
          <p:nvPr/>
        </p:nvSpPr>
        <p:spPr>
          <a:xfrm>
            <a:off x="7438421" y="1958872"/>
            <a:ext cx="3056010" cy="3056303"/>
          </a:xfrm>
          <a:prstGeom prst="arc">
            <a:avLst>
              <a:gd name="adj1" fmla="val 21446425"/>
              <a:gd name="adj2" fmla="val 1799306"/>
            </a:avLst>
          </a:prstGeom>
          <a:ln w="15875">
            <a:solidFill>
              <a:schemeClr val="bg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AD676D0B-AADA-4A0A-BFA4-6E543FC2F9E1}"/>
              </a:ext>
            </a:extLst>
          </p:cNvPr>
          <p:cNvSpPr/>
          <p:nvPr/>
        </p:nvSpPr>
        <p:spPr>
          <a:xfrm>
            <a:off x="7274455" y="1778285"/>
            <a:ext cx="3417151" cy="3417478"/>
          </a:xfrm>
          <a:prstGeom prst="arc">
            <a:avLst>
              <a:gd name="adj1" fmla="val 19113893"/>
              <a:gd name="adj2" fmla="val 20220992"/>
            </a:avLst>
          </a:prstGeom>
          <a:ln w="15875">
            <a:solidFill>
              <a:schemeClr val="bg2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B48B0EF-DAD3-435B-81F9-0EEBA3DB819F}"/>
              </a:ext>
            </a:extLst>
          </p:cNvPr>
          <p:cNvSpPr/>
          <p:nvPr/>
        </p:nvSpPr>
        <p:spPr>
          <a:xfrm>
            <a:off x="7256928" y="1790218"/>
            <a:ext cx="3417151" cy="3417478"/>
          </a:xfrm>
          <a:prstGeom prst="arc">
            <a:avLst>
              <a:gd name="adj1" fmla="val 6595067"/>
              <a:gd name="adj2" fmla="val 9937387"/>
            </a:avLst>
          </a:prstGeom>
          <a:ln w="15875">
            <a:solidFill>
              <a:schemeClr val="bg2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E2B0C228-4AFA-4F9E-915B-C3D02CB31189}"/>
              </a:ext>
            </a:extLst>
          </p:cNvPr>
          <p:cNvSpPr/>
          <p:nvPr/>
        </p:nvSpPr>
        <p:spPr>
          <a:xfrm>
            <a:off x="7274455" y="1778285"/>
            <a:ext cx="3417151" cy="3417478"/>
          </a:xfrm>
          <a:prstGeom prst="arc">
            <a:avLst>
              <a:gd name="adj1" fmla="val 15144169"/>
              <a:gd name="adj2" fmla="val 17290998"/>
            </a:avLst>
          </a:prstGeom>
          <a:ln w="15875">
            <a:solidFill>
              <a:schemeClr val="bg2"/>
            </a:solidFill>
            <a:headEnd type="none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A1BEFA7E-8EAA-4A12-8F75-477288F3141C}"/>
              </a:ext>
            </a:extLst>
          </p:cNvPr>
          <p:cNvSpPr/>
          <p:nvPr/>
        </p:nvSpPr>
        <p:spPr>
          <a:xfrm>
            <a:off x="7455025" y="1958872"/>
            <a:ext cx="3056010" cy="3056303"/>
          </a:xfrm>
          <a:prstGeom prst="arc">
            <a:avLst>
              <a:gd name="adj1" fmla="val 15619226"/>
              <a:gd name="adj2" fmla="val 17052245"/>
            </a:avLst>
          </a:prstGeom>
          <a:ln w="15875">
            <a:solidFill>
              <a:schemeClr val="bg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54A9FBC0-943B-4630-B6CE-6732CD3F4A21}"/>
              </a:ext>
            </a:extLst>
          </p:cNvPr>
          <p:cNvSpPr/>
          <p:nvPr/>
        </p:nvSpPr>
        <p:spPr>
          <a:xfrm>
            <a:off x="6834062" y="2368361"/>
            <a:ext cx="3056010" cy="3056303"/>
          </a:xfrm>
          <a:prstGeom prst="arc">
            <a:avLst>
              <a:gd name="adj1" fmla="val 16468777"/>
              <a:gd name="adj2" fmla="val 2842400"/>
            </a:avLst>
          </a:prstGeom>
          <a:ln w="15875">
            <a:solidFill>
              <a:schemeClr val="bg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625F7-5B74-4AAB-8838-B89214A60A72}"/>
              </a:ext>
            </a:extLst>
          </p:cNvPr>
          <p:cNvSpPr txBox="1">
            <a:spLocks/>
          </p:cNvSpPr>
          <p:nvPr/>
        </p:nvSpPr>
        <p:spPr>
          <a:xfrm>
            <a:off x="475488" y="3350100"/>
            <a:ext cx="5553836" cy="246221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Agile Data Science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14696-C09C-4C67-A262-3E4B5F7EF6A0}"/>
              </a:ext>
            </a:extLst>
          </p:cNvPr>
          <p:cNvSpPr txBox="1">
            <a:spLocks/>
          </p:cNvSpPr>
          <p:nvPr/>
        </p:nvSpPr>
        <p:spPr>
          <a:xfrm>
            <a:off x="475488" y="3745437"/>
            <a:ext cx="5553836" cy="892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Sprint and Iterations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Gradual improvement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Patience!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D73DA5-2243-42ED-A439-7C024E2A493D}"/>
              </a:ext>
            </a:extLst>
          </p:cNvPr>
          <p:cNvSpPr txBox="1">
            <a:spLocks/>
          </p:cNvSpPr>
          <p:nvPr/>
        </p:nvSpPr>
        <p:spPr>
          <a:xfrm>
            <a:off x="475488" y="1400460"/>
            <a:ext cx="5553836" cy="17081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Translate a business problem.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advanced analytics methods to solve complex problems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Explain findings from the model and translate into actionable business insights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 state-of-the-art domain-specific methods (R&amp;D)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0A60DA-28A2-426B-9405-763D1B55AD16}"/>
              </a:ext>
            </a:extLst>
          </p:cNvPr>
          <p:cNvGrpSpPr/>
          <p:nvPr/>
        </p:nvGrpSpPr>
        <p:grpSpPr>
          <a:xfrm>
            <a:off x="467663" y="1005123"/>
            <a:ext cx="5561661" cy="246221"/>
            <a:chOff x="467663" y="1005123"/>
            <a:chExt cx="5561661" cy="246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BF7EC0-5924-4C81-B9AD-DD1E8ECB6793}"/>
                </a:ext>
              </a:extLst>
            </p:cNvPr>
            <p:cNvSpPr txBox="1">
              <a:spLocks/>
            </p:cNvSpPr>
            <p:nvPr/>
          </p:nvSpPr>
          <p:spPr>
            <a:xfrm>
              <a:off x="475488" y="1005123"/>
              <a:ext cx="5553836" cy="246221"/>
            </a:xfrm>
            <a:prstGeom prst="rect">
              <a:avLst/>
            </a:prstGeom>
          </p:spPr>
          <p:txBody>
            <a:bodyPr vert="horz" wrap="square" lIns="0" tIns="0" rIns="0" bIns="18288" rtlCol="0" anchor="b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What Data Scientists do…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2B9D70-0F7A-4C25-A7D0-836C9853C3F6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3" y="1251344"/>
              <a:ext cx="55538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15E79AF-0C93-4F56-B0C0-2C1A065710AA}"/>
              </a:ext>
            </a:extLst>
          </p:cNvPr>
          <p:cNvCxnSpPr>
            <a:cxnSpLocks/>
          </p:cNvCxnSpPr>
          <p:nvPr/>
        </p:nvCxnSpPr>
        <p:spPr>
          <a:xfrm>
            <a:off x="467663" y="3596321"/>
            <a:ext cx="55538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E0BFE3A-65AD-463B-B56E-4334A277D6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0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E0BFE3A-65AD-463B-B56E-4334A277D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" y="99"/>
            <a:ext cx="11948937" cy="67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474ACE88-61E0-4E71-BA2B-5A29C3DCBA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5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474ACE88-61E0-4E71-BA2B-5A29C3DCBA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le 25">
            <a:extLst>
              <a:ext uri="{FF2B5EF4-FFF2-40B4-BE49-F238E27FC236}">
                <a16:creationId xmlns:a16="http://schemas.microsoft.com/office/drawing/2014/main" id="{6F3F9ABB-4129-40DB-BE43-E22EE0E8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FED9B-4E78-CA4B-B542-12F0BCF35C11}"/>
              </a:ext>
            </a:extLst>
          </p:cNvPr>
          <p:cNvSpPr txBox="1"/>
          <p:nvPr/>
        </p:nvSpPr>
        <p:spPr>
          <a:xfrm>
            <a:off x="7027083" y="4972031"/>
            <a:ext cx="1088755" cy="107143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84371C-635B-9042-89DF-0D9FFBD39080}"/>
              </a:ext>
            </a:extLst>
          </p:cNvPr>
          <p:cNvSpPr txBox="1">
            <a:spLocks/>
          </p:cNvSpPr>
          <p:nvPr/>
        </p:nvSpPr>
        <p:spPr bwMode="gray">
          <a:xfrm>
            <a:off x="3310653" y="1144919"/>
            <a:ext cx="5305808" cy="2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Development tools</a:t>
            </a:r>
            <a:endParaRPr kumimoji="0" lang="en-GB" sz="1372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500E5C-06D3-5E4B-B155-97DA67DE6386}"/>
              </a:ext>
            </a:extLst>
          </p:cNvPr>
          <p:cNvSpPr txBox="1">
            <a:spLocks/>
          </p:cNvSpPr>
          <p:nvPr/>
        </p:nvSpPr>
        <p:spPr bwMode="gray">
          <a:xfrm>
            <a:off x="548350" y="3696750"/>
            <a:ext cx="2368735" cy="422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exploration &amp; visualisation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91FE8-93E3-4A42-B74F-288F7C6314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692" y="5318416"/>
            <a:ext cx="1898051" cy="431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C04FFE-77AA-354D-8315-18CA3554DAE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17" y="4505670"/>
            <a:ext cx="1649001" cy="50753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1112AC-982A-9947-9B13-176340FE1E59}"/>
              </a:ext>
            </a:extLst>
          </p:cNvPr>
          <p:cNvSpPr txBox="1">
            <a:spLocks/>
          </p:cNvSpPr>
          <p:nvPr/>
        </p:nvSpPr>
        <p:spPr bwMode="gray">
          <a:xfrm>
            <a:off x="6102001" y="3907897"/>
            <a:ext cx="2514459" cy="2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Version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AA1ABA-CE91-F649-BC4D-6DC0EE56004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4222" y="5271404"/>
            <a:ext cx="1960680" cy="418029"/>
          </a:xfrm>
          <a:prstGeom prst="rect">
            <a:avLst/>
          </a:prstGeom>
        </p:spPr>
      </p:pic>
      <p:pic>
        <p:nvPicPr>
          <p:cNvPr id="23" name="Picture 96" descr="Resultado de imagen para spark logo">
            <a:extLst>
              <a:ext uri="{FF2B5EF4-FFF2-40B4-BE49-F238E27FC236}">
                <a16:creationId xmlns:a16="http://schemas.microsoft.com/office/drawing/2014/main" id="{A6F7385B-E002-464C-AD48-40BFA587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927" y="4558959"/>
            <a:ext cx="988112" cy="51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DA2B5C1-20E3-4145-98D2-C1CF9B3D5FFA}"/>
              </a:ext>
            </a:extLst>
          </p:cNvPr>
          <p:cNvSpPr txBox="1"/>
          <p:nvPr/>
        </p:nvSpPr>
        <p:spPr>
          <a:xfrm>
            <a:off x="9818430" y="4898202"/>
            <a:ext cx="1088755" cy="107143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997469A4-E9DE-2948-A864-B7DD0F59E265}"/>
              </a:ext>
            </a:extLst>
          </p:cNvPr>
          <p:cNvSpPr txBox="1">
            <a:spLocks/>
          </p:cNvSpPr>
          <p:nvPr/>
        </p:nvSpPr>
        <p:spPr bwMode="gray">
          <a:xfrm>
            <a:off x="9010029" y="3907897"/>
            <a:ext cx="2514459" cy="2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ML &amp; AI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4B709-3D64-7C4D-A30C-75AB5D005B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640" y="2178287"/>
            <a:ext cx="1033036" cy="1016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365C3-2256-6341-8674-607ABD9F593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7333" y="1673105"/>
            <a:ext cx="1520067" cy="5019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7D7F02-BD1B-2443-BE96-018E41E11A6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496" y="2568058"/>
            <a:ext cx="808369" cy="731633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BCD7D90-3E89-F34A-ABE1-3DACCE5AC0A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7385" y="1616340"/>
            <a:ext cx="785874" cy="77336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6BBA384-52AB-5A43-ABB3-9D091027124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98" y="4366191"/>
            <a:ext cx="613810" cy="64700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99E8D8F-7E52-5B46-AC64-888CD270FB5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241" y="4190314"/>
            <a:ext cx="922093" cy="90742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E2DAFC5-349F-2742-AB57-F506568ACC9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5589" y="4951959"/>
            <a:ext cx="922949" cy="90826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9B8FE41-EA82-D947-96F4-300F4AF6F51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3966" y="4350086"/>
            <a:ext cx="1078837" cy="103246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647A034-A2C1-3B4A-AF90-F88763694C0A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380" y="4840650"/>
            <a:ext cx="1024543" cy="100824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9C47ACD-8F0C-514B-B732-4B43D640CA6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181" y="4437099"/>
            <a:ext cx="1193949" cy="6025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42BC673-9497-49CF-B6E7-8E976C6C9750}"/>
              </a:ext>
            </a:extLst>
          </p:cNvPr>
          <p:cNvGrpSpPr>
            <a:grpSpLocks/>
          </p:cNvGrpSpPr>
          <p:nvPr/>
        </p:nvGrpSpPr>
        <p:grpSpPr>
          <a:xfrm>
            <a:off x="548350" y="1156642"/>
            <a:ext cx="2368735" cy="1802784"/>
            <a:chOff x="548350" y="1306844"/>
            <a:chExt cx="2368735" cy="1802784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F410E3C-89B3-C14D-8961-76612E4AB17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48350" y="1306844"/>
              <a:ext cx="2368735" cy="20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Languages</a:t>
              </a:r>
              <a:endParaRPr kumimoji="0" lang="en-GB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8" name="Picture 86" descr="Resultado de imagen para python logo">
              <a:extLst>
                <a:ext uri="{FF2B5EF4-FFF2-40B4-BE49-F238E27FC236}">
                  <a16:creationId xmlns:a16="http://schemas.microsoft.com/office/drawing/2014/main" id="{242D71CA-AB78-9C40-B4C2-D44E37987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61" y="1904624"/>
              <a:ext cx="1883936" cy="53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0E5171F-A065-1249-ABC0-40AD34AEE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120" y="2537926"/>
              <a:ext cx="749609" cy="571702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45E726-C772-4EB7-A9F1-4F8C2333561E}"/>
                </a:ext>
              </a:extLst>
            </p:cNvPr>
            <p:cNvCxnSpPr>
              <a:cxnSpLocks/>
            </p:cNvCxnSpPr>
            <p:nvPr/>
          </p:nvCxnSpPr>
          <p:spPr>
            <a:xfrm>
              <a:off x="548350" y="1568125"/>
              <a:ext cx="23687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F80676-ED55-4E55-AA42-444471BE08B1}"/>
              </a:ext>
            </a:extLst>
          </p:cNvPr>
          <p:cNvCxnSpPr>
            <a:cxnSpLocks/>
          </p:cNvCxnSpPr>
          <p:nvPr/>
        </p:nvCxnSpPr>
        <p:spPr>
          <a:xfrm>
            <a:off x="3310653" y="1406200"/>
            <a:ext cx="5305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2E001E-BD6D-ED4B-861B-8352F0B22FC5}"/>
              </a:ext>
            </a:extLst>
          </p:cNvPr>
          <p:cNvSpPr txBox="1">
            <a:spLocks/>
          </p:cNvSpPr>
          <p:nvPr/>
        </p:nvSpPr>
        <p:spPr bwMode="gray">
          <a:xfrm>
            <a:off x="9010029" y="1144919"/>
            <a:ext cx="2514459" cy="2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Platforms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C2693F-6395-1E48-ACC5-DD5A00C1A9B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552" y="2647743"/>
            <a:ext cx="1654841" cy="70306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679D4D3-EA4C-CF4F-991D-15D5DF6598AC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0493" y="1689817"/>
            <a:ext cx="847520" cy="75063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AB07E6E-132F-1F45-B6AD-9F6D71A6CD0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1860" y="1742544"/>
            <a:ext cx="1066799" cy="848256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011A92-A0DC-4439-AD72-E3893E6AB8EE}"/>
              </a:ext>
            </a:extLst>
          </p:cNvPr>
          <p:cNvCxnSpPr>
            <a:cxnSpLocks/>
          </p:cNvCxnSpPr>
          <p:nvPr/>
        </p:nvCxnSpPr>
        <p:spPr>
          <a:xfrm>
            <a:off x="9010029" y="1406200"/>
            <a:ext cx="25144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1FC024-8BA6-43CE-A1EE-B22929970874}"/>
              </a:ext>
            </a:extLst>
          </p:cNvPr>
          <p:cNvCxnSpPr>
            <a:cxnSpLocks/>
          </p:cNvCxnSpPr>
          <p:nvPr/>
        </p:nvCxnSpPr>
        <p:spPr>
          <a:xfrm>
            <a:off x="548350" y="4190314"/>
            <a:ext cx="23687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FF2203-E25D-40A6-87B3-FD0467EF1AF3}"/>
              </a:ext>
            </a:extLst>
          </p:cNvPr>
          <p:cNvGrpSpPr/>
          <p:nvPr/>
        </p:nvGrpSpPr>
        <p:grpSpPr>
          <a:xfrm>
            <a:off x="3310653" y="3907897"/>
            <a:ext cx="2514460" cy="282417"/>
            <a:chOff x="3427332" y="3888847"/>
            <a:chExt cx="2514460" cy="282417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07D7BC3-9CE6-584E-9C7D-46B08393227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427332" y="3888847"/>
              <a:ext cx="2514460" cy="211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rtlCol="0" anchor="ctr" anchorCtr="0">
              <a:no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Distributed Computing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8DBD59-B71F-41A9-9B6D-AF1A5DE09EFA}"/>
                </a:ext>
              </a:extLst>
            </p:cNvPr>
            <p:cNvCxnSpPr>
              <a:cxnSpLocks/>
            </p:cNvCxnSpPr>
            <p:nvPr/>
          </p:nvCxnSpPr>
          <p:spPr>
            <a:xfrm>
              <a:off x="3427332" y="4171264"/>
              <a:ext cx="25144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CB97C7-82EB-4175-BA4B-2A029A62527E}"/>
              </a:ext>
            </a:extLst>
          </p:cNvPr>
          <p:cNvCxnSpPr>
            <a:cxnSpLocks/>
          </p:cNvCxnSpPr>
          <p:nvPr/>
        </p:nvCxnSpPr>
        <p:spPr>
          <a:xfrm>
            <a:off x="6102001" y="4190314"/>
            <a:ext cx="25144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BE9A4F-3B8D-4363-915B-72343AAB6764}"/>
              </a:ext>
            </a:extLst>
          </p:cNvPr>
          <p:cNvCxnSpPr>
            <a:cxnSpLocks/>
          </p:cNvCxnSpPr>
          <p:nvPr/>
        </p:nvCxnSpPr>
        <p:spPr>
          <a:xfrm>
            <a:off x="9010029" y="4190314"/>
            <a:ext cx="25144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E9F5D4-865E-4780-811D-3614B179329E}"/>
              </a:ext>
            </a:extLst>
          </p:cNvPr>
          <p:cNvCxnSpPr/>
          <p:nvPr/>
        </p:nvCxnSpPr>
        <p:spPr>
          <a:xfrm>
            <a:off x="3113869" y="1504950"/>
            <a:ext cx="0" cy="188595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43931AD-FFB6-46CE-945B-696E0DEF993E}"/>
              </a:ext>
            </a:extLst>
          </p:cNvPr>
          <p:cNvCxnSpPr/>
          <p:nvPr/>
        </p:nvCxnSpPr>
        <p:spPr>
          <a:xfrm>
            <a:off x="8813245" y="1504950"/>
            <a:ext cx="0" cy="188595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B0DCED-139E-47B4-B2C0-16E3D9483681}"/>
              </a:ext>
            </a:extLst>
          </p:cNvPr>
          <p:cNvCxnSpPr>
            <a:cxnSpLocks/>
          </p:cNvCxnSpPr>
          <p:nvPr/>
        </p:nvCxnSpPr>
        <p:spPr>
          <a:xfrm>
            <a:off x="3113869" y="4239882"/>
            <a:ext cx="0" cy="188595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E3DBEB-0EA1-4723-8679-F87B3922DC08}"/>
              </a:ext>
            </a:extLst>
          </p:cNvPr>
          <p:cNvCxnSpPr>
            <a:cxnSpLocks/>
          </p:cNvCxnSpPr>
          <p:nvPr/>
        </p:nvCxnSpPr>
        <p:spPr>
          <a:xfrm>
            <a:off x="8813245" y="4239882"/>
            <a:ext cx="0" cy="188595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96D21110-F53D-40D8-B200-705FBED2B71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677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89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96D21110-F53D-40D8-B200-705FBED2B7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7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E694BA41-C714-4966-93DC-45131F80A3E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" y="50"/>
            <a:ext cx="158747" cy="15874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75488" y="230189"/>
            <a:ext cx="11049000" cy="40011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Modelling techniques can be described according to multiple dimensions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89AD2E-9F3D-45A4-9B4F-C98A877007EC}"/>
              </a:ext>
            </a:extLst>
          </p:cNvPr>
          <p:cNvGrpSpPr/>
          <p:nvPr/>
        </p:nvGrpSpPr>
        <p:grpSpPr>
          <a:xfrm>
            <a:off x="2249804" y="1049418"/>
            <a:ext cx="7500366" cy="5085912"/>
            <a:chOff x="2249805" y="1025972"/>
            <a:chExt cx="7500366" cy="5085912"/>
          </a:xfrm>
        </p:grpSpPr>
        <p:sp>
          <p:nvSpPr>
            <p:cNvPr id="57" name="Rectangle 56"/>
            <p:cNvSpPr>
              <a:spLocks/>
            </p:cNvSpPr>
            <p:nvPr/>
          </p:nvSpPr>
          <p:spPr bwMode="gray">
            <a:xfrm>
              <a:off x="7554634" y="2616192"/>
              <a:ext cx="2195537" cy="246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3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f(x</a:t>
              </a:r>
              <a:r>
                <a:rPr kumimoji="0" lang="en-GB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x</a:t>
              </a:r>
              <a:r>
                <a:rPr kumimoji="0" lang="en-GB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…)</a:t>
              </a:r>
            </a:p>
          </p:txBody>
        </p:sp>
        <p:grpSp>
          <p:nvGrpSpPr>
            <p:cNvPr id="59" name="Group 58"/>
            <p:cNvGrpSpPr/>
            <p:nvPr/>
          </p:nvGrpSpPr>
          <p:grpSpPr bwMode="gray">
            <a:xfrm>
              <a:off x="7953435" y="3570535"/>
              <a:ext cx="1397938" cy="1136009"/>
              <a:chOff x="-1816100" y="1727200"/>
              <a:chExt cx="1168400" cy="1308100"/>
            </a:xfrm>
          </p:grpSpPr>
          <p:cxnSp>
            <p:nvCxnSpPr>
              <p:cNvPr id="61" name="Straight Connector 60"/>
              <p:cNvCxnSpPr/>
              <p:nvPr/>
            </p:nvCxnSpPr>
            <p:spPr bwMode="gray">
              <a:xfrm>
                <a:off x="-1816100" y="1727200"/>
                <a:ext cx="0" cy="130810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816100" y="3035300"/>
                <a:ext cx="11684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4" name="Freeform 7"/>
            <p:cNvSpPr>
              <a:spLocks/>
            </p:cNvSpPr>
            <p:nvPr/>
          </p:nvSpPr>
          <p:spPr bwMode="gray">
            <a:xfrm flipV="1">
              <a:off x="7975233" y="3584432"/>
              <a:ext cx="1376140" cy="1108216"/>
            </a:xfrm>
            <a:custGeom>
              <a:avLst/>
              <a:gdLst>
                <a:gd name="T0" fmla="*/ 0 w 1435"/>
                <a:gd name="T1" fmla="*/ 0 h 494"/>
                <a:gd name="T2" fmla="*/ 345 w 1435"/>
                <a:gd name="T3" fmla="*/ 36 h 494"/>
                <a:gd name="T4" fmla="*/ 653 w 1435"/>
                <a:gd name="T5" fmla="*/ 196 h 494"/>
                <a:gd name="T6" fmla="*/ 946 w 1435"/>
                <a:gd name="T7" fmla="*/ 360 h 494"/>
                <a:gd name="T8" fmla="*/ 1435 w 1435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5" h="494">
                  <a:moveTo>
                    <a:pt x="0" y="0"/>
                  </a:moveTo>
                  <a:cubicBezTo>
                    <a:pt x="118" y="1"/>
                    <a:pt x="236" y="3"/>
                    <a:pt x="345" y="36"/>
                  </a:cubicBezTo>
                  <a:cubicBezTo>
                    <a:pt x="454" y="69"/>
                    <a:pt x="553" y="142"/>
                    <a:pt x="653" y="196"/>
                  </a:cubicBezTo>
                  <a:cubicBezTo>
                    <a:pt x="753" y="250"/>
                    <a:pt x="816" y="310"/>
                    <a:pt x="946" y="360"/>
                  </a:cubicBezTo>
                  <a:cubicBezTo>
                    <a:pt x="1076" y="410"/>
                    <a:pt x="1255" y="452"/>
                    <a:pt x="1435" y="494"/>
                  </a:cubicBez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/>
              <a:tailEnd/>
            </a:ln>
            <a:effectLst/>
          </p:spPr>
          <p:txBody>
            <a:bodyPr lIns="18000" tIns="0" rIns="0" bIns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3E430-580A-4435-B066-3ED7F2CCDE2F}"/>
                </a:ext>
              </a:extLst>
            </p:cNvPr>
            <p:cNvGrpSpPr/>
            <p:nvPr/>
          </p:nvGrpSpPr>
          <p:grpSpPr>
            <a:xfrm>
              <a:off x="8714405" y="5219420"/>
              <a:ext cx="582397" cy="574277"/>
              <a:chOff x="9631171" y="4987117"/>
              <a:chExt cx="582405" cy="574285"/>
            </a:xfrm>
          </p:grpSpPr>
          <p:sp>
            <p:nvSpPr>
              <p:cNvPr id="196" name="Oval 195"/>
              <p:cNvSpPr/>
              <p:nvPr/>
            </p:nvSpPr>
            <p:spPr bwMode="gray">
              <a:xfrm>
                <a:off x="9631171" y="4987117"/>
                <a:ext cx="582405" cy="57428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9752154" y="5109550"/>
                <a:ext cx="340441" cy="329417"/>
                <a:chOff x="7671612" y="4769483"/>
                <a:chExt cx="269062" cy="260349"/>
              </a:xfrm>
              <a:solidFill>
                <a:schemeClr val="accent3"/>
              </a:solidFill>
            </p:grpSpPr>
            <p:sp>
              <p:nvSpPr>
                <p:cNvPr id="198" name="Cross 197"/>
                <p:cNvSpPr/>
                <p:nvPr/>
              </p:nvSpPr>
              <p:spPr bwMode="gray">
                <a:xfrm flipV="1">
                  <a:off x="7671612" y="4777313"/>
                  <a:ext cx="69675" cy="68704"/>
                </a:xfrm>
                <a:prstGeom prst="plus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8" tIns="45720" rIns="91438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Cross 198"/>
                <p:cNvSpPr/>
                <p:nvPr/>
              </p:nvSpPr>
              <p:spPr bwMode="gray">
                <a:xfrm flipV="1">
                  <a:off x="7671612" y="4961128"/>
                  <a:ext cx="69675" cy="68704"/>
                </a:xfrm>
                <a:prstGeom prst="plus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8" tIns="45720" rIns="91438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Cross 199"/>
                <p:cNvSpPr/>
                <p:nvPr/>
              </p:nvSpPr>
              <p:spPr bwMode="gray">
                <a:xfrm flipV="1">
                  <a:off x="7870999" y="4769483"/>
                  <a:ext cx="69675" cy="68704"/>
                </a:xfrm>
                <a:prstGeom prst="plus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8" tIns="45720" rIns="91438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Cross 200"/>
                <p:cNvSpPr/>
                <p:nvPr/>
              </p:nvSpPr>
              <p:spPr bwMode="gray">
                <a:xfrm flipV="1">
                  <a:off x="7870999" y="4961128"/>
                  <a:ext cx="69675" cy="68704"/>
                </a:xfrm>
                <a:prstGeom prst="plus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8" tIns="45720" rIns="91438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A9EB90-0BDE-401D-8301-C78539ED31F9}"/>
                </a:ext>
              </a:extLst>
            </p:cNvPr>
            <p:cNvGrpSpPr/>
            <p:nvPr/>
          </p:nvGrpSpPr>
          <p:grpSpPr>
            <a:xfrm>
              <a:off x="7915303" y="4901233"/>
              <a:ext cx="582397" cy="1210651"/>
              <a:chOff x="8832058" y="4668925"/>
              <a:chExt cx="582405" cy="1210669"/>
            </a:xfrm>
          </p:grpSpPr>
          <p:sp>
            <p:nvSpPr>
              <p:cNvPr id="191" name="Oval 190"/>
              <p:cNvSpPr/>
              <p:nvPr/>
            </p:nvSpPr>
            <p:spPr bwMode="gray">
              <a:xfrm>
                <a:off x="8832058" y="4668925"/>
                <a:ext cx="582405" cy="57428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 bwMode="gray">
              <a:xfrm flipV="1">
                <a:off x="8953041" y="4801266"/>
                <a:ext cx="88159" cy="86931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 bwMode="gray">
              <a:xfrm flipV="1">
                <a:off x="8953041" y="5033845"/>
                <a:ext cx="88159" cy="86931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 bwMode="gray">
              <a:xfrm flipV="1">
                <a:off x="9205323" y="4791358"/>
                <a:ext cx="88159" cy="86931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 bwMode="gray">
              <a:xfrm flipV="1">
                <a:off x="9205323" y="5033845"/>
                <a:ext cx="88159" cy="86931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 bwMode="gray">
              <a:xfrm>
                <a:off x="8832058" y="5305309"/>
                <a:ext cx="582405" cy="57428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gray">
              <a:xfrm flipV="1">
                <a:off x="8953041" y="5437650"/>
                <a:ext cx="88159" cy="86931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 bwMode="gray">
              <a:xfrm flipV="1">
                <a:off x="8953041" y="5670229"/>
                <a:ext cx="88159" cy="86931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Oval 188"/>
              <p:cNvSpPr/>
              <p:nvPr/>
            </p:nvSpPr>
            <p:spPr bwMode="gray">
              <a:xfrm flipV="1">
                <a:off x="9205323" y="5427742"/>
                <a:ext cx="88159" cy="86931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 bwMode="gray">
              <a:xfrm flipV="1">
                <a:off x="9205323" y="5670229"/>
                <a:ext cx="88159" cy="86931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7"/>
            <p:cNvSpPr>
              <a:spLocks/>
            </p:cNvSpPr>
            <p:nvPr/>
          </p:nvSpPr>
          <p:spPr bwMode="gray">
            <a:xfrm>
              <a:off x="2252694" y="2583560"/>
              <a:ext cx="1606894" cy="246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3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 = f(x)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743326-AA69-4E61-800F-7F283B2E4D56}"/>
                </a:ext>
              </a:extLst>
            </p:cNvPr>
            <p:cNvGrpSpPr/>
            <p:nvPr/>
          </p:nvGrpSpPr>
          <p:grpSpPr>
            <a:xfrm>
              <a:off x="2321821" y="4789591"/>
              <a:ext cx="1397938" cy="1145039"/>
              <a:chOff x="1354572" y="4734539"/>
              <a:chExt cx="1397959" cy="1145056"/>
            </a:xfrm>
          </p:grpSpPr>
          <p:cxnSp>
            <p:nvCxnSpPr>
              <p:cNvPr id="38" name="Straight Connector 37"/>
              <p:cNvCxnSpPr/>
              <p:nvPr/>
            </p:nvCxnSpPr>
            <p:spPr bwMode="gray">
              <a:xfrm>
                <a:off x="1354572" y="4734539"/>
                <a:ext cx="0" cy="114505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38"/>
              <p:cNvCxnSpPr/>
              <p:nvPr/>
            </p:nvCxnSpPr>
            <p:spPr bwMode="gray">
              <a:xfrm>
                <a:off x="1354572" y="5879595"/>
                <a:ext cx="1397959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gray">
              <a:xfrm flipV="1">
                <a:off x="1354572" y="4914416"/>
                <a:ext cx="923869" cy="96517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Oval 39"/>
              <p:cNvSpPr/>
              <p:nvPr/>
            </p:nvSpPr>
            <p:spPr bwMode="gray">
              <a:xfrm flipV="1">
                <a:off x="1468304" y="5548618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gray">
              <a:xfrm flipV="1">
                <a:off x="1609913" y="5367851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gray">
              <a:xfrm flipV="1">
                <a:off x="1715366" y="5277913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gray">
              <a:xfrm flipV="1">
                <a:off x="1816506" y="5113919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gray">
              <a:xfrm flipV="1">
                <a:off x="1874355" y="5172228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gray">
              <a:xfrm flipV="1">
                <a:off x="1787582" y="5280828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gray">
              <a:xfrm flipV="1">
                <a:off x="1932205" y="5007504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gray">
              <a:xfrm flipV="1">
                <a:off x="2042509" y="5292124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gray">
              <a:xfrm flipV="1">
                <a:off x="1955133" y="5366148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gray">
              <a:xfrm flipV="1">
                <a:off x="1773215" y="5519463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gray">
              <a:xfrm flipV="1">
                <a:off x="1893473" y="5395302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 bwMode="gray">
              <a:xfrm flipV="1">
                <a:off x="1845431" y="5600776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gray">
              <a:xfrm flipV="1">
                <a:off x="1617551" y="5606927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gray">
              <a:xfrm flipV="1">
                <a:off x="1715366" y="5656344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gray">
              <a:xfrm flipV="1">
                <a:off x="2042509" y="5174535"/>
                <a:ext cx="57849" cy="58309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38" tIns="45720" rIns="91438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gray">
            <a:xfrm>
              <a:off x="2321821" y="3421572"/>
              <a:ext cx="1397938" cy="1145039"/>
              <a:chOff x="-1816100" y="1727200"/>
              <a:chExt cx="1460500" cy="1308100"/>
            </a:xfrm>
          </p:grpSpPr>
          <p:grpSp>
            <p:nvGrpSpPr>
              <p:cNvPr id="31" name="Group 30"/>
              <p:cNvGrpSpPr/>
              <p:nvPr/>
            </p:nvGrpSpPr>
            <p:grpSpPr bwMode="gray">
              <a:xfrm>
                <a:off x="-1816100" y="1727200"/>
                <a:ext cx="1460500" cy="1308100"/>
                <a:chOff x="-1816100" y="1727200"/>
                <a:chExt cx="1168400" cy="1308100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gray">
                <a:xfrm>
                  <a:off x="-1816100" y="1727200"/>
                  <a:ext cx="0" cy="130810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gray">
                <a:xfrm>
                  <a:off x="-1816100" y="3035300"/>
                  <a:ext cx="11684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33" name="Straight Connector 32"/>
              <p:cNvCxnSpPr/>
              <p:nvPr/>
            </p:nvCxnSpPr>
            <p:spPr bwMode="gray">
              <a:xfrm flipV="1">
                <a:off x="-1816100" y="1932690"/>
                <a:ext cx="965200" cy="110261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7" name="AutoShape 250"/>
            <p:cNvSpPr>
              <a:spLocks noChangeArrowheads="1"/>
            </p:cNvSpPr>
            <p:nvPr/>
          </p:nvSpPr>
          <p:spPr bwMode="auto">
            <a:xfrm>
              <a:off x="4418765" y="2482348"/>
              <a:ext cx="251462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Univariate vs. Multivariate</a:t>
              </a:r>
            </a:p>
          </p:txBody>
        </p:sp>
        <p:sp>
          <p:nvSpPr>
            <p:cNvPr id="88" name="AutoShape 250"/>
            <p:cNvSpPr>
              <a:spLocks noChangeArrowheads="1"/>
            </p:cNvSpPr>
            <p:nvPr/>
          </p:nvSpPr>
          <p:spPr bwMode="auto">
            <a:xfrm>
              <a:off x="4758420" y="3766366"/>
              <a:ext cx="1835314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Linear vs. Nonlinear</a:t>
              </a:r>
            </a:p>
          </p:txBody>
        </p:sp>
        <p:sp>
          <p:nvSpPr>
            <p:cNvPr id="89" name="AutoShape 250"/>
            <p:cNvSpPr>
              <a:spLocks noChangeArrowheads="1"/>
            </p:cNvSpPr>
            <p:nvPr/>
          </p:nvSpPr>
          <p:spPr bwMode="auto">
            <a:xfrm>
              <a:off x="4705695" y="5084561"/>
              <a:ext cx="1940765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Regression vs. Classification</a:t>
              </a:r>
            </a:p>
          </p:txBody>
        </p:sp>
        <p:sp>
          <p:nvSpPr>
            <p:cNvPr id="91" name="Triangle 1">
              <a:extLst>
                <a:ext uri="{FF2B5EF4-FFF2-40B4-BE49-F238E27FC236}">
                  <a16:creationId xmlns:a16="http://schemas.microsoft.com/office/drawing/2014/main" id="{5B85B27E-9786-4515-8040-CCCB1FB1F1E5}"/>
                </a:ext>
              </a:extLst>
            </p:cNvPr>
            <p:cNvSpPr/>
            <p:nvPr/>
          </p:nvSpPr>
          <p:spPr>
            <a:xfrm rot="16200000" flipH="1">
              <a:off x="3739866" y="2645846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Triangle 1">
              <a:extLst>
                <a:ext uri="{FF2B5EF4-FFF2-40B4-BE49-F238E27FC236}">
                  <a16:creationId xmlns:a16="http://schemas.microsoft.com/office/drawing/2014/main" id="{A88A04CD-E22E-4718-823D-93E7206ED6D9}"/>
                </a:ext>
              </a:extLst>
            </p:cNvPr>
            <p:cNvSpPr/>
            <p:nvPr/>
          </p:nvSpPr>
          <p:spPr>
            <a:xfrm rot="16200000" flipH="1">
              <a:off x="3720260" y="3925979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Triangle 1">
              <a:extLst>
                <a:ext uri="{FF2B5EF4-FFF2-40B4-BE49-F238E27FC236}">
                  <a16:creationId xmlns:a16="http://schemas.microsoft.com/office/drawing/2014/main" id="{D1DBA017-7587-4AEF-859E-8D1FBF4933D2}"/>
                </a:ext>
              </a:extLst>
            </p:cNvPr>
            <p:cNvSpPr/>
            <p:nvPr/>
          </p:nvSpPr>
          <p:spPr>
            <a:xfrm rot="16200000" flipH="1">
              <a:off x="3720260" y="5293999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Triangle 1">
              <a:extLst>
                <a:ext uri="{FF2B5EF4-FFF2-40B4-BE49-F238E27FC236}">
                  <a16:creationId xmlns:a16="http://schemas.microsoft.com/office/drawing/2014/main" id="{24C1F2A2-2EF5-4AA4-9EFF-5D8ADFD3CA87}"/>
                </a:ext>
              </a:extLst>
            </p:cNvPr>
            <p:cNvSpPr/>
            <p:nvPr/>
          </p:nvSpPr>
          <p:spPr>
            <a:xfrm rot="5400000">
              <a:off x="6666602" y="2588599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Triangle 1">
              <a:extLst>
                <a:ext uri="{FF2B5EF4-FFF2-40B4-BE49-F238E27FC236}">
                  <a16:creationId xmlns:a16="http://schemas.microsoft.com/office/drawing/2014/main" id="{368D53B2-EB8F-489C-9D81-187D76F8C24D}"/>
                </a:ext>
              </a:extLst>
            </p:cNvPr>
            <p:cNvSpPr/>
            <p:nvPr/>
          </p:nvSpPr>
          <p:spPr>
            <a:xfrm rot="5400000">
              <a:off x="6666602" y="3899725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Triangle 1">
              <a:extLst>
                <a:ext uri="{FF2B5EF4-FFF2-40B4-BE49-F238E27FC236}">
                  <a16:creationId xmlns:a16="http://schemas.microsoft.com/office/drawing/2014/main" id="{37ECC9EF-5D50-4228-BF7F-7AB87E3F1613}"/>
                </a:ext>
              </a:extLst>
            </p:cNvPr>
            <p:cNvSpPr/>
            <p:nvPr/>
          </p:nvSpPr>
          <p:spPr>
            <a:xfrm rot="5400000">
              <a:off x="6667773" y="5290178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34CC53-AF1E-6347-8A0A-37F907BF968D}"/>
                </a:ext>
              </a:extLst>
            </p:cNvPr>
            <p:cNvSpPr>
              <a:spLocks/>
            </p:cNvSpPr>
            <p:nvPr/>
          </p:nvSpPr>
          <p:spPr bwMode="gray">
            <a:xfrm>
              <a:off x="7436080" y="1367851"/>
              <a:ext cx="2195537" cy="246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3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E123C9-6C0D-1E4F-A158-98A6455BC2E8}"/>
                </a:ext>
              </a:extLst>
            </p:cNvPr>
            <p:cNvSpPr>
              <a:spLocks/>
            </p:cNvSpPr>
            <p:nvPr/>
          </p:nvSpPr>
          <p:spPr bwMode="gray">
            <a:xfrm>
              <a:off x="2249805" y="1319131"/>
              <a:ext cx="1606894" cy="246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34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72" name="AutoShape 250">
              <a:extLst>
                <a:ext uri="{FF2B5EF4-FFF2-40B4-BE49-F238E27FC236}">
                  <a16:creationId xmlns:a16="http://schemas.microsoft.com/office/drawing/2014/main" id="{CEA28583-D565-EE40-AAD3-758FCD3B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765" y="1240458"/>
              <a:ext cx="2514625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Supervised vs. Unsupervised</a:t>
              </a:r>
            </a:p>
          </p:txBody>
        </p:sp>
        <p:sp>
          <p:nvSpPr>
            <p:cNvPr id="73" name="Triangle 1">
              <a:extLst>
                <a:ext uri="{FF2B5EF4-FFF2-40B4-BE49-F238E27FC236}">
                  <a16:creationId xmlns:a16="http://schemas.microsoft.com/office/drawing/2014/main" id="{04049CC8-D9C1-934F-BCAB-ECF98D857E49}"/>
                </a:ext>
              </a:extLst>
            </p:cNvPr>
            <p:cNvSpPr/>
            <p:nvPr/>
          </p:nvSpPr>
          <p:spPr>
            <a:xfrm rot="16200000" flipH="1">
              <a:off x="3736978" y="1381416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Triangle 1">
              <a:extLst>
                <a:ext uri="{FF2B5EF4-FFF2-40B4-BE49-F238E27FC236}">
                  <a16:creationId xmlns:a16="http://schemas.microsoft.com/office/drawing/2014/main" id="{5A544772-FEC2-6948-BE25-273DF7E708CA}"/>
                </a:ext>
              </a:extLst>
            </p:cNvPr>
            <p:cNvSpPr/>
            <p:nvPr/>
          </p:nvSpPr>
          <p:spPr>
            <a:xfrm rot="5400000">
              <a:off x="6668144" y="1381416"/>
              <a:ext cx="947034" cy="236146"/>
            </a:xfrm>
            <a:custGeom>
              <a:avLst/>
              <a:gdLst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  <a:gd name="connsiteX3" fmla="*/ 0 w 514880"/>
                <a:gd name="connsiteY3" fmla="*/ 455564 h 455564"/>
                <a:gd name="connsiteX0" fmla="*/ 0 w 514880"/>
                <a:gd name="connsiteY0" fmla="*/ 455564 h 547004"/>
                <a:gd name="connsiteX1" fmla="*/ 257440 w 514880"/>
                <a:gd name="connsiteY1" fmla="*/ 0 h 547004"/>
                <a:gd name="connsiteX2" fmla="*/ 514880 w 514880"/>
                <a:gd name="connsiteY2" fmla="*/ 455564 h 547004"/>
                <a:gd name="connsiteX3" fmla="*/ 91440 w 514880"/>
                <a:gd name="connsiteY3" fmla="*/ 547004 h 547004"/>
                <a:gd name="connsiteX0" fmla="*/ 0 w 514880"/>
                <a:gd name="connsiteY0" fmla="*/ 455564 h 455564"/>
                <a:gd name="connsiteX1" fmla="*/ 257440 w 514880"/>
                <a:gd name="connsiteY1" fmla="*/ 0 h 455564"/>
                <a:gd name="connsiteX2" fmla="*/ 514880 w 514880"/>
                <a:gd name="connsiteY2" fmla="*/ 455564 h 45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4880" h="455564">
                  <a:moveTo>
                    <a:pt x="0" y="455564"/>
                  </a:moveTo>
                  <a:lnTo>
                    <a:pt x="257440" y="0"/>
                  </a:lnTo>
                  <a:lnTo>
                    <a:pt x="514880" y="455564"/>
                  </a:lnTo>
                </a:path>
              </a:pathLst>
            </a:custGeom>
            <a:ln w="3175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6136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517" name="Object 635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93" y="163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12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63517" name="Object 63516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5493" y="163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7ABAA4F-53F6-4BAA-9113-2049F177D2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49"/>
            <a:ext cx="155587" cy="1555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CH" dirty="0" err="1"/>
              <a:t>Supervised</a:t>
            </a:r>
            <a:r>
              <a:rPr lang="de-CH" dirty="0"/>
              <a:t> vs. </a:t>
            </a:r>
            <a:r>
              <a:rPr lang="de-CH" dirty="0" err="1"/>
              <a:t>unsupervised</a:t>
            </a:r>
            <a:endParaRPr lang="en-US" dirty="0"/>
          </a:p>
        </p:txBody>
      </p:sp>
      <p:sp>
        <p:nvSpPr>
          <p:cNvPr id="70" name="5. Source"/>
          <p:cNvSpPr>
            <a:spLocks noChangeArrowheads="1"/>
          </p:cNvSpPr>
          <p:nvPr/>
        </p:nvSpPr>
        <p:spPr bwMode="auto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Team analysis</a:t>
            </a:r>
          </a:p>
        </p:txBody>
      </p:sp>
      <p:cxnSp>
        <p:nvCxnSpPr>
          <p:cNvPr id="161" name="Straight Connector 160"/>
          <p:cNvCxnSpPr>
            <a:cxnSpLocks/>
          </p:cNvCxnSpPr>
          <p:nvPr/>
        </p:nvCxnSpPr>
        <p:spPr>
          <a:xfrm>
            <a:off x="1816484" y="4894513"/>
            <a:ext cx="9572090" cy="0"/>
          </a:xfrm>
          <a:prstGeom prst="line">
            <a:avLst/>
          </a:prstGeom>
          <a:ln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22"/>
          <p:cNvSpPr txBox="1">
            <a:spLocks/>
          </p:cNvSpPr>
          <p:nvPr/>
        </p:nvSpPr>
        <p:spPr>
          <a:xfrm>
            <a:off x="7417280" y="5500602"/>
            <a:ext cx="39712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infers hidden structure from data</a:t>
            </a:r>
          </a:p>
        </p:txBody>
      </p:sp>
      <p:sp>
        <p:nvSpPr>
          <p:cNvPr id="135" name="Rectangle 22"/>
          <p:cNvSpPr txBox="1">
            <a:spLocks/>
          </p:cNvSpPr>
          <p:nvPr/>
        </p:nvSpPr>
        <p:spPr>
          <a:xfrm>
            <a:off x="7417280" y="5030903"/>
            <a:ext cx="39712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gets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unlabeled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input data</a:t>
            </a:r>
          </a:p>
        </p:txBody>
      </p:sp>
      <p:sp>
        <p:nvSpPr>
          <p:cNvPr id="133" name="Rectangle 22"/>
          <p:cNvSpPr txBox="1">
            <a:spLocks/>
          </p:cNvSpPr>
          <p:nvPr/>
        </p:nvSpPr>
        <p:spPr>
          <a:xfrm>
            <a:off x="2427253" y="5433659"/>
            <a:ext cx="38228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gets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labeled training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infers how to label data</a:t>
            </a:r>
          </a:p>
        </p:txBody>
      </p:sp>
      <p:sp>
        <p:nvSpPr>
          <p:cNvPr id="132" name="Rectangle 22"/>
          <p:cNvSpPr txBox="1">
            <a:spLocks/>
          </p:cNvSpPr>
          <p:nvPr/>
        </p:nvSpPr>
        <p:spPr>
          <a:xfrm>
            <a:off x="2427253" y="5030903"/>
            <a:ext cx="38228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Person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labels input data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desired output</a:t>
            </a:r>
          </a:p>
        </p:txBody>
      </p:sp>
      <p:sp>
        <p:nvSpPr>
          <p:cNvPr id="134" name="Rectangle 22"/>
          <p:cNvSpPr txBox="1">
            <a:spLocks/>
          </p:cNvSpPr>
          <p:nvPr/>
        </p:nvSpPr>
        <p:spPr>
          <a:xfrm>
            <a:off x="2427253" y="5956255"/>
            <a:ext cx="38228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predicts outputs for new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based on inferred model</a:t>
            </a:r>
          </a:p>
        </p:txBody>
      </p:sp>
      <p:sp>
        <p:nvSpPr>
          <p:cNvPr id="137" name="Rectangle 22"/>
          <p:cNvSpPr txBox="1">
            <a:spLocks/>
          </p:cNvSpPr>
          <p:nvPr/>
        </p:nvSpPr>
        <p:spPr>
          <a:xfrm>
            <a:off x="7417280" y="5956255"/>
            <a:ext cx="39712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returns the structure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classifies data according to that structure</a:t>
            </a:r>
          </a:p>
        </p:txBody>
      </p:sp>
      <p:cxnSp>
        <p:nvCxnSpPr>
          <p:cNvPr id="74" name="Straight Connector 73"/>
          <p:cNvCxnSpPr>
            <a:cxnSpLocks/>
          </p:cNvCxnSpPr>
          <p:nvPr/>
        </p:nvCxnSpPr>
        <p:spPr>
          <a:xfrm>
            <a:off x="1592783" y="4935301"/>
            <a:ext cx="0" cy="145184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22"/>
          <p:cNvSpPr txBox="1">
            <a:spLocks/>
          </p:cNvSpPr>
          <p:nvPr/>
        </p:nvSpPr>
        <p:spPr>
          <a:xfrm>
            <a:off x="1816484" y="4361286"/>
            <a:ext cx="448870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know how to classify the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but you want the machine to do it for you</a:t>
            </a:r>
          </a:p>
        </p:txBody>
      </p:sp>
      <p:sp>
        <p:nvSpPr>
          <p:cNvPr id="121" name="Rectangle 22"/>
          <p:cNvSpPr txBox="1">
            <a:spLocks/>
          </p:cNvSpPr>
          <p:nvPr/>
        </p:nvSpPr>
        <p:spPr>
          <a:xfrm>
            <a:off x="6811261" y="4361286"/>
            <a:ext cx="457731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 not know how to classify the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you want the machine to find the classifier for you</a:t>
            </a:r>
          </a:p>
        </p:txBody>
      </p:sp>
      <p:cxnSp>
        <p:nvCxnSpPr>
          <p:cNvPr id="72" name="Straight Connector 71"/>
          <p:cNvCxnSpPr>
            <a:cxnSpLocks/>
          </p:cNvCxnSpPr>
          <p:nvPr/>
        </p:nvCxnSpPr>
        <p:spPr>
          <a:xfrm>
            <a:off x="1592784" y="4322815"/>
            <a:ext cx="0" cy="50782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/>
          </p:cNvSpPr>
          <p:nvPr/>
        </p:nvSpPr>
        <p:spPr bwMode="gray">
          <a:xfrm>
            <a:off x="611401" y="4299727"/>
            <a:ext cx="965352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lvl="0" indent="0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2"/>
              </a:buClr>
              <a:buSzPct val="100000"/>
              <a:defRPr lang="en-US" b="0" baseline="0" dirty="0">
                <a:latin typeface="+mn-lt"/>
              </a:defRPr>
            </a:lvl1pPr>
            <a:lvl2pPr marL="193675" lvl="1" indent="-192088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5000"/>
              <a:buFont typeface="Arial" charset="0"/>
              <a:buChar char="▪"/>
              <a:defRPr lang="en-US" b="0" baseline="0" dirty="0">
                <a:latin typeface="+mn-lt"/>
              </a:defRPr>
            </a:lvl2pPr>
            <a:lvl3pPr marL="457200" lvl="2" indent="-261938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4363" lvl="3" indent="-155575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9808" lvl="4" indent="-130175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89000"/>
              <a:buFont typeface="Arial" charset="0"/>
              <a:buChar char="-"/>
              <a:tabLst/>
              <a:defRPr lang="en-US" baseline="0" dirty="0">
                <a:latin typeface="+mn-lt"/>
              </a:defRPr>
            </a:lvl5pPr>
            <a:lvl6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6pPr>
            <a:lvl7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7pPr>
            <a:lvl8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8pPr>
            <a:lvl9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0E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When to use it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 bwMode="gray">
          <a:xfrm>
            <a:off x="611401" y="4935301"/>
            <a:ext cx="965352" cy="14518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lvl="0" indent="0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2"/>
              </a:buClr>
              <a:buSzPct val="100000"/>
              <a:defRPr lang="en-US" b="0" baseline="0" dirty="0">
                <a:latin typeface="+mn-lt"/>
              </a:defRPr>
            </a:lvl1pPr>
            <a:lvl2pPr marL="193675" lvl="1" indent="-192088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5000"/>
              <a:buFont typeface="Arial" charset="0"/>
              <a:buChar char="▪"/>
              <a:defRPr lang="en-US" b="0" baseline="0" dirty="0">
                <a:latin typeface="+mn-lt"/>
              </a:defRPr>
            </a:lvl2pPr>
            <a:lvl3pPr marL="457200" lvl="2" indent="-261938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4363" lvl="3" indent="-155575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9808" lvl="4" indent="-130175" defTabSz="895350" eaLnBrk="1" latinLnBrk="0" hangingPunct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SzPct val="89000"/>
              <a:buFont typeface="Arial" charset="0"/>
              <a:buChar char="-"/>
              <a:tabLst/>
              <a:defRPr lang="en-US" baseline="0" dirty="0">
                <a:latin typeface="+mn-lt"/>
              </a:defRPr>
            </a:lvl5pPr>
            <a:lvl6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6pPr>
            <a:lvl7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7pPr>
            <a:lvl8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8pPr>
            <a:lvl9pPr marL="1306655" indent="-226849" defTabSz="156028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789"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0E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How it works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7B5B1-ED94-4C52-87B0-AEFAD2D8F891}"/>
              </a:ext>
            </a:extLst>
          </p:cNvPr>
          <p:cNvSpPr>
            <a:spLocks/>
          </p:cNvSpPr>
          <p:nvPr/>
        </p:nvSpPr>
        <p:spPr>
          <a:xfrm>
            <a:off x="6090928" y="750715"/>
            <a:ext cx="4338044" cy="3176361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81AFA5-7302-469F-8AFA-D7D0AC7B5FA5}"/>
              </a:ext>
            </a:extLst>
          </p:cNvPr>
          <p:cNvSpPr/>
          <p:nvPr/>
        </p:nvSpPr>
        <p:spPr>
          <a:xfrm>
            <a:off x="6247156" y="1350186"/>
            <a:ext cx="4025588" cy="2463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28F2C-0DED-4325-87D2-0D8AA1BCB361}"/>
              </a:ext>
            </a:extLst>
          </p:cNvPr>
          <p:cNvSpPr>
            <a:spLocks/>
          </p:cNvSpPr>
          <p:nvPr/>
        </p:nvSpPr>
        <p:spPr>
          <a:xfrm>
            <a:off x="1571004" y="750715"/>
            <a:ext cx="4338044" cy="317636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FFB155-5402-4E71-9224-53C37EBEC3B9}"/>
              </a:ext>
            </a:extLst>
          </p:cNvPr>
          <p:cNvSpPr/>
          <p:nvPr/>
        </p:nvSpPr>
        <p:spPr>
          <a:xfrm>
            <a:off x="1727232" y="3101944"/>
            <a:ext cx="4025588" cy="72474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3FDEDF-F33D-41ED-905A-4279A300CEE0}"/>
              </a:ext>
            </a:extLst>
          </p:cNvPr>
          <p:cNvSpPr/>
          <p:nvPr/>
        </p:nvSpPr>
        <p:spPr>
          <a:xfrm>
            <a:off x="1727232" y="1350186"/>
            <a:ext cx="4025588" cy="1638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D0064F-4F07-4921-AC44-F4EFA5E9619E}"/>
              </a:ext>
            </a:extLst>
          </p:cNvPr>
          <p:cNvSpPr txBox="1"/>
          <p:nvPr/>
        </p:nvSpPr>
        <p:spPr>
          <a:xfrm>
            <a:off x="2831572" y="873590"/>
            <a:ext cx="1816909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Supervised Learning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(Classification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B6AC8C-F21E-443E-8276-357089E55FC3}"/>
              </a:ext>
            </a:extLst>
          </p:cNvPr>
          <p:cNvSpPr txBox="1"/>
          <p:nvPr/>
        </p:nvSpPr>
        <p:spPr>
          <a:xfrm>
            <a:off x="7404748" y="873590"/>
            <a:ext cx="171040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Unsupervised Learning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(Clustering Algorithm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366051-A170-4C79-98AF-FDC0EB48B5E6}"/>
              </a:ext>
            </a:extLst>
          </p:cNvPr>
          <p:cNvSpPr/>
          <p:nvPr/>
        </p:nvSpPr>
        <p:spPr>
          <a:xfrm>
            <a:off x="3457942" y="1923558"/>
            <a:ext cx="933542" cy="67047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Supervised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36D073-6BA1-49EB-933F-68E5A7203917}"/>
              </a:ext>
            </a:extLst>
          </p:cNvPr>
          <p:cNvSpPr>
            <a:spLocks/>
          </p:cNvSpPr>
          <p:nvPr/>
        </p:nvSpPr>
        <p:spPr>
          <a:xfrm>
            <a:off x="4949203" y="1976264"/>
            <a:ext cx="704687" cy="5224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Predictive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5F8C4CD-F438-4D97-8D6E-E39779B9BF86}"/>
              </a:ext>
            </a:extLst>
          </p:cNvPr>
          <p:cNvSpPr/>
          <p:nvPr/>
        </p:nvSpPr>
        <p:spPr>
          <a:xfrm>
            <a:off x="7589931" y="2257758"/>
            <a:ext cx="1167880" cy="71819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Unsupervised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330E3-AFF1-43DB-BF9E-E8BCA0DA0C03}"/>
              </a:ext>
            </a:extLst>
          </p:cNvPr>
          <p:cNvSpPr txBox="1"/>
          <p:nvPr/>
        </p:nvSpPr>
        <p:spPr>
          <a:xfrm>
            <a:off x="2225357" y="1480673"/>
            <a:ext cx="37510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B19D5F-3829-43C3-938B-D971FDD55606}"/>
              </a:ext>
            </a:extLst>
          </p:cNvPr>
          <p:cNvSpPr txBox="1"/>
          <p:nvPr/>
        </p:nvSpPr>
        <p:spPr>
          <a:xfrm>
            <a:off x="2225357" y="1883563"/>
            <a:ext cx="37510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E19037-6C37-4242-B3A1-BC738129167F}"/>
              </a:ext>
            </a:extLst>
          </p:cNvPr>
          <p:cNvSpPr txBox="1"/>
          <p:nvPr/>
        </p:nvSpPr>
        <p:spPr>
          <a:xfrm>
            <a:off x="2225357" y="2286453"/>
            <a:ext cx="67486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Duck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F7B676-C53C-4344-9179-A87041775628}"/>
              </a:ext>
            </a:extLst>
          </p:cNvPr>
          <p:cNvSpPr txBox="1"/>
          <p:nvPr/>
        </p:nvSpPr>
        <p:spPr>
          <a:xfrm>
            <a:off x="2225357" y="2685280"/>
            <a:ext cx="674865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Duck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DC39970-5B0C-4680-8556-552DA48A2684}"/>
              </a:ext>
            </a:extLst>
          </p:cNvPr>
          <p:cNvCxnSpPr/>
          <p:nvPr/>
        </p:nvCxnSpPr>
        <p:spPr>
          <a:xfrm>
            <a:off x="2984913" y="2237510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839CE09-0084-4AE3-B4EA-8FD77DC836E5}"/>
              </a:ext>
            </a:extLst>
          </p:cNvPr>
          <p:cNvCxnSpPr/>
          <p:nvPr/>
        </p:nvCxnSpPr>
        <p:spPr>
          <a:xfrm>
            <a:off x="4476175" y="2237510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2588576-0FB6-4D85-8CEF-AE372FB017FF}"/>
              </a:ext>
            </a:extLst>
          </p:cNvPr>
          <p:cNvSpPr>
            <a:spLocks/>
          </p:cNvSpPr>
          <p:nvPr/>
        </p:nvSpPr>
        <p:spPr>
          <a:xfrm>
            <a:off x="3445091" y="3186246"/>
            <a:ext cx="704687" cy="5224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Predictive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C27D28-35C5-4717-85E0-751D03E93DE9}"/>
              </a:ext>
            </a:extLst>
          </p:cNvPr>
          <p:cNvSpPr txBox="1"/>
          <p:nvPr/>
        </p:nvSpPr>
        <p:spPr>
          <a:xfrm>
            <a:off x="5046906" y="3355159"/>
            <a:ext cx="375103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Duck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9A7E47E-564A-4B3B-88A2-25496B8EE5A5}"/>
              </a:ext>
            </a:extLst>
          </p:cNvPr>
          <p:cNvCxnSpPr/>
          <p:nvPr/>
        </p:nvCxnSpPr>
        <p:spPr>
          <a:xfrm>
            <a:off x="2802357" y="3447492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70C5CFA-CECA-49EA-AD57-D13E9480335E}"/>
              </a:ext>
            </a:extLst>
          </p:cNvPr>
          <p:cNvCxnSpPr/>
          <p:nvPr/>
        </p:nvCxnSpPr>
        <p:spPr>
          <a:xfrm>
            <a:off x="4404174" y="3447492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oundingBox 33">
            <a:extLst>
              <a:ext uri="{FF2B5EF4-FFF2-40B4-BE49-F238E27FC236}">
                <a16:creationId xmlns:a16="http://schemas.microsoft.com/office/drawing/2014/main" id="{ABB5169B-9AA5-4EB5-96D5-5F6A39193C5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8896" y="1554949"/>
            <a:ext cx="1379376" cy="546054"/>
          </a:xfrm>
          <a:prstGeom prst="rect">
            <a:avLst/>
          </a:prstGeom>
          <a:noFill/>
          <a:ln w="9525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BoundingBox 33">
            <a:extLst>
              <a:ext uri="{FF2B5EF4-FFF2-40B4-BE49-F238E27FC236}">
                <a16:creationId xmlns:a16="http://schemas.microsoft.com/office/drawing/2014/main" id="{1AF6F118-ADBE-4966-8C8A-FF49E758D8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508502" y="2292889"/>
            <a:ext cx="579769" cy="546054"/>
          </a:xfrm>
          <a:prstGeom prst="rect">
            <a:avLst/>
          </a:prstGeom>
          <a:noFill/>
          <a:ln w="952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3" name="BoundingBox 33">
            <a:extLst>
              <a:ext uri="{FF2B5EF4-FFF2-40B4-BE49-F238E27FC236}">
                <a16:creationId xmlns:a16="http://schemas.microsoft.com/office/drawing/2014/main" id="{4E43DA12-018B-4B4E-AE63-2EF6543BADF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508502" y="2895289"/>
            <a:ext cx="579769" cy="546054"/>
          </a:xfrm>
          <a:prstGeom prst="rect">
            <a:avLst/>
          </a:prstGeom>
          <a:noFill/>
          <a:ln w="95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1D294E0-1226-4057-8115-F1F0B9EB60C7}"/>
              </a:ext>
            </a:extLst>
          </p:cNvPr>
          <p:cNvCxnSpPr/>
          <p:nvPr/>
        </p:nvCxnSpPr>
        <p:spPr>
          <a:xfrm>
            <a:off x="6976255" y="2582086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20201B5-DB2A-43D5-95CE-1A13F4A8695F}"/>
              </a:ext>
            </a:extLst>
          </p:cNvPr>
          <p:cNvCxnSpPr/>
          <p:nvPr/>
        </p:nvCxnSpPr>
        <p:spPr>
          <a:xfrm>
            <a:off x="8983149" y="2582086"/>
            <a:ext cx="388338" cy="0"/>
          </a:xfrm>
          <a:prstGeom prst="line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22">
            <a:extLst>
              <a:ext uri="{FF2B5EF4-FFF2-40B4-BE49-F238E27FC236}">
                <a16:creationId xmlns:a16="http://schemas.microsoft.com/office/drawing/2014/main" id="{6A23EC5C-D76F-42E6-94C1-B434620FD8D6}"/>
              </a:ext>
            </a:extLst>
          </p:cNvPr>
          <p:cNvSpPr txBox="1">
            <a:spLocks/>
          </p:cNvSpPr>
          <p:nvPr/>
        </p:nvSpPr>
        <p:spPr>
          <a:xfrm>
            <a:off x="9129001" y="3998847"/>
            <a:ext cx="129997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Western Digital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CF37C24-93A0-42C6-B2E1-8EEB39F02155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3112" y="1828416"/>
            <a:ext cx="343792" cy="3088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A000048-59A6-43D1-959C-B853ECF888A5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12" y="1395727"/>
            <a:ext cx="343792" cy="3088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0564B2D-EF76-485F-959B-810B462BD5AE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12" y="2201507"/>
            <a:ext cx="343792" cy="3088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F872A7D-E354-424D-BA24-29F81A6893E9}"/>
              </a:ext>
            </a:extLst>
          </p:cNvPr>
          <p:cNvPicPr>
            <a:picLocks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1917" y="3161804"/>
            <a:ext cx="636044" cy="5713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AEA8D95-60A1-4F64-A658-DB197CE47DFC}"/>
              </a:ext>
            </a:extLst>
          </p:cNvPr>
          <p:cNvPicPr>
            <a:picLocks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3112" y="2634197"/>
            <a:ext cx="343792" cy="3088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CCD8601-103B-4048-A875-74A189C7C2F2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6777" y="1991665"/>
            <a:ext cx="343792" cy="30883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B5DA43-009F-4E72-8D20-A5EC6E7991A8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77" y="1550146"/>
            <a:ext cx="343792" cy="3088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45AA454-F36D-4A0E-9C77-DC44D731517A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77" y="2433184"/>
            <a:ext cx="343792" cy="30883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3ED3361-20FC-4A60-9B14-97FC47B78235}"/>
              </a:ext>
            </a:extLst>
          </p:cNvPr>
          <p:cNvPicPr>
            <a:picLocks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6777" y="3316223"/>
            <a:ext cx="343792" cy="3088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5B77FDA-0AFD-442E-ACB7-36AA38EE389B}"/>
              </a:ext>
            </a:extLst>
          </p:cNvPr>
          <p:cNvPicPr>
            <a:picLocks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6777" y="2874703"/>
            <a:ext cx="343792" cy="30883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69F1C55-C703-4EC8-BB81-29BD8748946E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490" y="2411497"/>
            <a:ext cx="343792" cy="30883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A3E65BB-C6C6-4A32-976E-542E826D5058}"/>
              </a:ext>
            </a:extLst>
          </p:cNvPr>
          <p:cNvPicPr>
            <a:picLocks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6490" y="3013897"/>
            <a:ext cx="343792" cy="3088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3D5CEE-AD89-4BE5-BF17-C73D9E225575}"/>
              </a:ext>
            </a:extLst>
          </p:cNvPr>
          <p:cNvGrpSpPr/>
          <p:nvPr/>
        </p:nvGrpSpPr>
        <p:grpSpPr>
          <a:xfrm>
            <a:off x="8752849" y="1673557"/>
            <a:ext cx="1291470" cy="308838"/>
            <a:chOff x="8782797" y="1706433"/>
            <a:chExt cx="1291470" cy="308838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337934B-B852-4D90-99E0-A9D11C52AF30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56636" y="1706433"/>
              <a:ext cx="343792" cy="308838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BB1B825-162E-46DB-AED5-50BCCD5DF005}"/>
                </a:ext>
              </a:extLst>
            </p:cNvPr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2797" y="1706433"/>
              <a:ext cx="343792" cy="30883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8A68173-4832-4397-AAC6-F3B2729F800B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30475" y="1706433"/>
              <a:ext cx="343792" cy="308838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63C428A-DB52-4976-9B03-BDAFC9DBEF32}"/>
              </a:ext>
            </a:extLst>
          </p:cNvPr>
          <p:cNvGrpSpPr/>
          <p:nvPr/>
        </p:nvGrpSpPr>
        <p:grpSpPr>
          <a:xfrm>
            <a:off x="1980371" y="4970586"/>
            <a:ext cx="119982" cy="336078"/>
            <a:chOff x="-409027" y="1118210"/>
            <a:chExt cx="129013" cy="361377"/>
          </a:xfrm>
          <a:solidFill>
            <a:schemeClr val="tx1"/>
          </a:solidFill>
        </p:grpSpPr>
        <p:sp>
          <p:nvSpPr>
            <p:cNvPr id="110" name="Freeform 1065">
              <a:extLst>
                <a:ext uri="{FF2B5EF4-FFF2-40B4-BE49-F238E27FC236}">
                  <a16:creationId xmlns:a16="http://schemas.microsoft.com/office/drawing/2014/main" id="{90E6F49B-75B6-404D-AFE5-4AE171733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5309" y="1118210"/>
              <a:ext cx="61574" cy="61574"/>
            </a:xfrm>
            <a:custGeom>
              <a:avLst/>
              <a:gdLst>
                <a:gd name="T0" fmla="*/ 43 w 84"/>
                <a:gd name="T1" fmla="*/ 0 h 84"/>
                <a:gd name="T2" fmla="*/ 58 w 84"/>
                <a:gd name="T3" fmla="*/ 4 h 84"/>
                <a:gd name="T4" fmla="*/ 72 w 84"/>
                <a:gd name="T5" fmla="*/ 12 h 84"/>
                <a:gd name="T6" fmla="*/ 81 w 84"/>
                <a:gd name="T7" fmla="*/ 26 h 84"/>
                <a:gd name="T8" fmla="*/ 84 w 84"/>
                <a:gd name="T9" fmla="*/ 41 h 84"/>
                <a:gd name="T10" fmla="*/ 81 w 84"/>
                <a:gd name="T11" fmla="*/ 58 h 84"/>
                <a:gd name="T12" fmla="*/ 72 w 84"/>
                <a:gd name="T13" fmla="*/ 72 h 84"/>
                <a:gd name="T14" fmla="*/ 58 w 84"/>
                <a:gd name="T15" fmla="*/ 81 h 84"/>
                <a:gd name="T16" fmla="*/ 43 w 84"/>
                <a:gd name="T17" fmla="*/ 84 h 84"/>
                <a:gd name="T18" fmla="*/ 26 w 84"/>
                <a:gd name="T19" fmla="*/ 81 h 84"/>
                <a:gd name="T20" fmla="*/ 12 w 84"/>
                <a:gd name="T21" fmla="*/ 72 h 84"/>
                <a:gd name="T22" fmla="*/ 4 w 84"/>
                <a:gd name="T23" fmla="*/ 58 h 84"/>
                <a:gd name="T24" fmla="*/ 0 w 84"/>
                <a:gd name="T25" fmla="*/ 41 h 84"/>
                <a:gd name="T26" fmla="*/ 4 w 84"/>
                <a:gd name="T27" fmla="*/ 26 h 84"/>
                <a:gd name="T28" fmla="*/ 12 w 84"/>
                <a:gd name="T29" fmla="*/ 12 h 84"/>
                <a:gd name="T30" fmla="*/ 26 w 84"/>
                <a:gd name="T31" fmla="*/ 4 h 84"/>
                <a:gd name="T32" fmla="*/ 43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3" y="0"/>
                  </a:moveTo>
                  <a:lnTo>
                    <a:pt x="58" y="4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1"/>
                  </a:lnTo>
                  <a:lnTo>
                    <a:pt x="81" y="58"/>
                  </a:lnTo>
                  <a:lnTo>
                    <a:pt x="72" y="72"/>
                  </a:lnTo>
                  <a:lnTo>
                    <a:pt x="58" y="81"/>
                  </a:lnTo>
                  <a:lnTo>
                    <a:pt x="43" y="84"/>
                  </a:lnTo>
                  <a:lnTo>
                    <a:pt x="26" y="81"/>
                  </a:lnTo>
                  <a:lnTo>
                    <a:pt x="12" y="72"/>
                  </a:lnTo>
                  <a:lnTo>
                    <a:pt x="4" y="58"/>
                  </a:lnTo>
                  <a:lnTo>
                    <a:pt x="0" y="41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1" name="Freeform 1066">
              <a:extLst>
                <a:ext uri="{FF2B5EF4-FFF2-40B4-BE49-F238E27FC236}">
                  <a16:creationId xmlns:a16="http://schemas.microsoft.com/office/drawing/2014/main" id="{E574F740-46B2-4D15-8B3E-59CD9F63D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9027" y="1190044"/>
              <a:ext cx="129013" cy="289543"/>
            </a:xfrm>
            <a:custGeom>
              <a:avLst/>
              <a:gdLst>
                <a:gd name="T0" fmla="*/ 63 w 176"/>
                <a:gd name="T1" fmla="*/ 0 h 395"/>
                <a:gd name="T2" fmla="*/ 116 w 176"/>
                <a:gd name="T3" fmla="*/ 0 h 395"/>
                <a:gd name="T4" fmla="*/ 120 w 176"/>
                <a:gd name="T5" fmla="*/ 0 h 395"/>
                <a:gd name="T6" fmla="*/ 130 w 176"/>
                <a:gd name="T7" fmla="*/ 2 h 395"/>
                <a:gd name="T8" fmla="*/ 144 w 176"/>
                <a:gd name="T9" fmla="*/ 5 h 395"/>
                <a:gd name="T10" fmla="*/ 156 w 176"/>
                <a:gd name="T11" fmla="*/ 8 h 395"/>
                <a:gd name="T12" fmla="*/ 164 w 176"/>
                <a:gd name="T13" fmla="*/ 13 h 395"/>
                <a:gd name="T14" fmla="*/ 168 w 176"/>
                <a:gd name="T15" fmla="*/ 17 h 395"/>
                <a:gd name="T16" fmla="*/ 169 w 176"/>
                <a:gd name="T17" fmla="*/ 19 h 395"/>
                <a:gd name="T18" fmla="*/ 169 w 176"/>
                <a:gd name="T19" fmla="*/ 22 h 395"/>
                <a:gd name="T20" fmla="*/ 169 w 176"/>
                <a:gd name="T21" fmla="*/ 25 h 395"/>
                <a:gd name="T22" fmla="*/ 171 w 176"/>
                <a:gd name="T23" fmla="*/ 29 h 395"/>
                <a:gd name="T24" fmla="*/ 171 w 176"/>
                <a:gd name="T25" fmla="*/ 34 h 395"/>
                <a:gd name="T26" fmla="*/ 171 w 176"/>
                <a:gd name="T27" fmla="*/ 48 h 395"/>
                <a:gd name="T28" fmla="*/ 173 w 176"/>
                <a:gd name="T29" fmla="*/ 65 h 395"/>
                <a:gd name="T30" fmla="*/ 175 w 176"/>
                <a:gd name="T31" fmla="*/ 85 h 395"/>
                <a:gd name="T32" fmla="*/ 175 w 176"/>
                <a:gd name="T33" fmla="*/ 104 h 395"/>
                <a:gd name="T34" fmla="*/ 176 w 176"/>
                <a:gd name="T35" fmla="*/ 118 h 395"/>
                <a:gd name="T36" fmla="*/ 175 w 176"/>
                <a:gd name="T37" fmla="*/ 128 h 395"/>
                <a:gd name="T38" fmla="*/ 169 w 176"/>
                <a:gd name="T39" fmla="*/ 142 h 395"/>
                <a:gd name="T40" fmla="*/ 163 w 176"/>
                <a:gd name="T41" fmla="*/ 157 h 395"/>
                <a:gd name="T42" fmla="*/ 154 w 176"/>
                <a:gd name="T43" fmla="*/ 174 h 395"/>
                <a:gd name="T44" fmla="*/ 147 w 176"/>
                <a:gd name="T45" fmla="*/ 188 h 395"/>
                <a:gd name="T46" fmla="*/ 142 w 176"/>
                <a:gd name="T47" fmla="*/ 198 h 395"/>
                <a:gd name="T48" fmla="*/ 140 w 176"/>
                <a:gd name="T49" fmla="*/ 203 h 395"/>
                <a:gd name="T50" fmla="*/ 113 w 176"/>
                <a:gd name="T51" fmla="*/ 395 h 395"/>
                <a:gd name="T52" fmla="*/ 65 w 176"/>
                <a:gd name="T53" fmla="*/ 395 h 395"/>
                <a:gd name="T54" fmla="*/ 36 w 176"/>
                <a:gd name="T55" fmla="*/ 203 h 395"/>
                <a:gd name="T56" fmla="*/ 34 w 176"/>
                <a:gd name="T57" fmla="*/ 200 h 395"/>
                <a:gd name="T58" fmla="*/ 29 w 176"/>
                <a:gd name="T59" fmla="*/ 190 h 395"/>
                <a:gd name="T60" fmla="*/ 22 w 176"/>
                <a:gd name="T61" fmla="*/ 178 h 395"/>
                <a:gd name="T62" fmla="*/ 15 w 176"/>
                <a:gd name="T63" fmla="*/ 162 h 395"/>
                <a:gd name="T64" fmla="*/ 9 w 176"/>
                <a:gd name="T65" fmla="*/ 147 h 395"/>
                <a:gd name="T66" fmla="*/ 3 w 176"/>
                <a:gd name="T67" fmla="*/ 132 h 395"/>
                <a:gd name="T68" fmla="*/ 0 w 176"/>
                <a:gd name="T69" fmla="*/ 120 h 395"/>
                <a:gd name="T70" fmla="*/ 2 w 176"/>
                <a:gd name="T71" fmla="*/ 97 h 395"/>
                <a:gd name="T72" fmla="*/ 3 w 176"/>
                <a:gd name="T73" fmla="*/ 73 h 395"/>
                <a:gd name="T74" fmla="*/ 5 w 176"/>
                <a:gd name="T75" fmla="*/ 51 h 395"/>
                <a:gd name="T76" fmla="*/ 7 w 176"/>
                <a:gd name="T77" fmla="*/ 34 h 395"/>
                <a:gd name="T78" fmla="*/ 7 w 176"/>
                <a:gd name="T79" fmla="*/ 29 h 395"/>
                <a:gd name="T80" fmla="*/ 7 w 176"/>
                <a:gd name="T81" fmla="*/ 25 h 395"/>
                <a:gd name="T82" fmla="*/ 7 w 176"/>
                <a:gd name="T83" fmla="*/ 22 h 395"/>
                <a:gd name="T84" fmla="*/ 9 w 176"/>
                <a:gd name="T85" fmla="*/ 20 h 395"/>
                <a:gd name="T86" fmla="*/ 10 w 176"/>
                <a:gd name="T87" fmla="*/ 17 h 395"/>
                <a:gd name="T88" fmla="*/ 14 w 176"/>
                <a:gd name="T89" fmla="*/ 13 h 395"/>
                <a:gd name="T90" fmla="*/ 21 w 176"/>
                <a:gd name="T91" fmla="*/ 8 h 395"/>
                <a:gd name="T92" fmla="*/ 34 w 176"/>
                <a:gd name="T93" fmla="*/ 5 h 395"/>
                <a:gd name="T94" fmla="*/ 48 w 176"/>
                <a:gd name="T95" fmla="*/ 2 h 395"/>
                <a:gd name="T96" fmla="*/ 58 w 176"/>
                <a:gd name="T97" fmla="*/ 0 h 395"/>
                <a:gd name="T98" fmla="*/ 63 w 176"/>
                <a:gd name="T9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395">
                  <a:moveTo>
                    <a:pt x="63" y="0"/>
                  </a:moveTo>
                  <a:lnTo>
                    <a:pt x="116" y="0"/>
                  </a:lnTo>
                  <a:lnTo>
                    <a:pt x="120" y="0"/>
                  </a:lnTo>
                  <a:lnTo>
                    <a:pt x="130" y="2"/>
                  </a:lnTo>
                  <a:lnTo>
                    <a:pt x="144" y="5"/>
                  </a:lnTo>
                  <a:lnTo>
                    <a:pt x="156" y="8"/>
                  </a:lnTo>
                  <a:lnTo>
                    <a:pt x="164" y="13"/>
                  </a:lnTo>
                  <a:lnTo>
                    <a:pt x="168" y="17"/>
                  </a:lnTo>
                  <a:lnTo>
                    <a:pt x="169" y="19"/>
                  </a:lnTo>
                  <a:lnTo>
                    <a:pt x="169" y="22"/>
                  </a:lnTo>
                  <a:lnTo>
                    <a:pt x="169" y="25"/>
                  </a:lnTo>
                  <a:lnTo>
                    <a:pt x="171" y="29"/>
                  </a:lnTo>
                  <a:lnTo>
                    <a:pt x="171" y="34"/>
                  </a:lnTo>
                  <a:lnTo>
                    <a:pt x="171" y="48"/>
                  </a:lnTo>
                  <a:lnTo>
                    <a:pt x="173" y="65"/>
                  </a:lnTo>
                  <a:lnTo>
                    <a:pt x="175" y="85"/>
                  </a:lnTo>
                  <a:lnTo>
                    <a:pt x="175" y="104"/>
                  </a:lnTo>
                  <a:lnTo>
                    <a:pt x="176" y="118"/>
                  </a:lnTo>
                  <a:lnTo>
                    <a:pt x="175" y="128"/>
                  </a:lnTo>
                  <a:lnTo>
                    <a:pt x="169" y="142"/>
                  </a:lnTo>
                  <a:lnTo>
                    <a:pt x="163" y="157"/>
                  </a:lnTo>
                  <a:lnTo>
                    <a:pt x="154" y="174"/>
                  </a:lnTo>
                  <a:lnTo>
                    <a:pt x="147" y="188"/>
                  </a:lnTo>
                  <a:lnTo>
                    <a:pt x="142" y="198"/>
                  </a:lnTo>
                  <a:lnTo>
                    <a:pt x="140" y="203"/>
                  </a:lnTo>
                  <a:lnTo>
                    <a:pt x="113" y="395"/>
                  </a:lnTo>
                  <a:lnTo>
                    <a:pt x="65" y="395"/>
                  </a:lnTo>
                  <a:lnTo>
                    <a:pt x="36" y="203"/>
                  </a:lnTo>
                  <a:lnTo>
                    <a:pt x="34" y="200"/>
                  </a:lnTo>
                  <a:lnTo>
                    <a:pt x="29" y="190"/>
                  </a:lnTo>
                  <a:lnTo>
                    <a:pt x="22" y="178"/>
                  </a:lnTo>
                  <a:lnTo>
                    <a:pt x="15" y="162"/>
                  </a:lnTo>
                  <a:lnTo>
                    <a:pt x="9" y="147"/>
                  </a:lnTo>
                  <a:lnTo>
                    <a:pt x="3" y="132"/>
                  </a:lnTo>
                  <a:lnTo>
                    <a:pt x="0" y="120"/>
                  </a:lnTo>
                  <a:lnTo>
                    <a:pt x="2" y="97"/>
                  </a:lnTo>
                  <a:lnTo>
                    <a:pt x="3" y="73"/>
                  </a:lnTo>
                  <a:lnTo>
                    <a:pt x="5" y="51"/>
                  </a:lnTo>
                  <a:lnTo>
                    <a:pt x="7" y="34"/>
                  </a:lnTo>
                  <a:lnTo>
                    <a:pt x="7" y="29"/>
                  </a:lnTo>
                  <a:lnTo>
                    <a:pt x="7" y="25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10" y="17"/>
                  </a:lnTo>
                  <a:lnTo>
                    <a:pt x="14" y="13"/>
                  </a:lnTo>
                  <a:lnTo>
                    <a:pt x="21" y="8"/>
                  </a:lnTo>
                  <a:lnTo>
                    <a:pt x="34" y="5"/>
                  </a:lnTo>
                  <a:lnTo>
                    <a:pt x="48" y="2"/>
                  </a:lnTo>
                  <a:lnTo>
                    <a:pt x="58" y="0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7D1989-B37A-4D0D-BF18-B2FAD57F3B73}"/>
              </a:ext>
            </a:extLst>
          </p:cNvPr>
          <p:cNvGrpSpPr/>
          <p:nvPr/>
        </p:nvGrpSpPr>
        <p:grpSpPr>
          <a:xfrm>
            <a:off x="1778335" y="5451037"/>
            <a:ext cx="463366" cy="355794"/>
            <a:chOff x="3595191" y="908893"/>
            <a:chExt cx="331125" cy="254253"/>
          </a:xfrm>
          <a:solidFill>
            <a:schemeClr val="tx1"/>
          </a:solidFill>
        </p:grpSpPr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6EA066E3-A6DA-4574-96CD-C72D81973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191" y="1132708"/>
              <a:ext cx="331125" cy="30438"/>
            </a:xfrm>
            <a:custGeom>
              <a:avLst/>
              <a:gdLst>
                <a:gd name="T0" fmla="*/ 1294 w 1436"/>
                <a:gd name="T1" fmla="*/ 60 h 132"/>
                <a:gd name="T2" fmla="*/ 1291 w 1436"/>
                <a:gd name="T3" fmla="*/ 66 h 132"/>
                <a:gd name="T4" fmla="*/ 1294 w 1436"/>
                <a:gd name="T5" fmla="*/ 73 h 132"/>
                <a:gd name="T6" fmla="*/ 1301 w 1436"/>
                <a:gd name="T7" fmla="*/ 73 h 132"/>
                <a:gd name="T8" fmla="*/ 1306 w 1436"/>
                <a:gd name="T9" fmla="*/ 66 h 132"/>
                <a:gd name="T10" fmla="*/ 1301 w 1436"/>
                <a:gd name="T11" fmla="*/ 60 h 132"/>
                <a:gd name="T12" fmla="*/ 1249 w 1436"/>
                <a:gd name="T13" fmla="*/ 58 h 132"/>
                <a:gd name="T14" fmla="*/ 1243 w 1436"/>
                <a:gd name="T15" fmla="*/ 63 h 132"/>
                <a:gd name="T16" fmla="*/ 1243 w 1436"/>
                <a:gd name="T17" fmla="*/ 70 h 132"/>
                <a:gd name="T18" fmla="*/ 1249 w 1436"/>
                <a:gd name="T19" fmla="*/ 75 h 132"/>
                <a:gd name="T20" fmla="*/ 1255 w 1436"/>
                <a:gd name="T21" fmla="*/ 70 h 132"/>
                <a:gd name="T22" fmla="*/ 1255 w 1436"/>
                <a:gd name="T23" fmla="*/ 63 h 132"/>
                <a:gd name="T24" fmla="*/ 1249 w 1436"/>
                <a:gd name="T25" fmla="*/ 58 h 132"/>
                <a:gd name="T26" fmla="*/ 1197 w 1436"/>
                <a:gd name="T27" fmla="*/ 60 h 132"/>
                <a:gd name="T28" fmla="*/ 1194 w 1436"/>
                <a:gd name="T29" fmla="*/ 66 h 132"/>
                <a:gd name="T30" fmla="*/ 1197 w 1436"/>
                <a:gd name="T31" fmla="*/ 73 h 132"/>
                <a:gd name="T32" fmla="*/ 1204 w 1436"/>
                <a:gd name="T33" fmla="*/ 73 h 132"/>
                <a:gd name="T34" fmla="*/ 1207 w 1436"/>
                <a:gd name="T35" fmla="*/ 66 h 132"/>
                <a:gd name="T36" fmla="*/ 1204 w 1436"/>
                <a:gd name="T37" fmla="*/ 60 h 132"/>
                <a:gd name="T38" fmla="*/ 50 w 1436"/>
                <a:gd name="T39" fmla="*/ 0 h 132"/>
                <a:gd name="T40" fmla="*/ 1399 w 1436"/>
                <a:gd name="T41" fmla="*/ 0 h 132"/>
                <a:gd name="T42" fmla="*/ 1423 w 1436"/>
                <a:gd name="T43" fmla="*/ 1 h 132"/>
                <a:gd name="T44" fmla="*/ 1430 w 1436"/>
                <a:gd name="T45" fmla="*/ 3 h 132"/>
                <a:gd name="T46" fmla="*/ 1435 w 1436"/>
                <a:gd name="T47" fmla="*/ 12 h 132"/>
                <a:gd name="T48" fmla="*/ 1436 w 1436"/>
                <a:gd name="T49" fmla="*/ 39 h 132"/>
                <a:gd name="T50" fmla="*/ 1435 w 1436"/>
                <a:gd name="T51" fmla="*/ 70 h 132"/>
                <a:gd name="T52" fmla="*/ 1432 w 1436"/>
                <a:gd name="T53" fmla="*/ 87 h 132"/>
                <a:gd name="T54" fmla="*/ 42 w 1436"/>
                <a:gd name="T55" fmla="*/ 132 h 132"/>
                <a:gd name="T56" fmla="*/ 3 w 1436"/>
                <a:gd name="T57" fmla="*/ 84 h 132"/>
                <a:gd name="T58" fmla="*/ 0 w 1436"/>
                <a:gd name="T59" fmla="*/ 57 h 132"/>
                <a:gd name="T60" fmla="*/ 0 w 1436"/>
                <a:gd name="T61" fmla="*/ 24 h 132"/>
                <a:gd name="T62" fmla="*/ 3 w 1436"/>
                <a:gd name="T63" fmla="*/ 6 h 132"/>
                <a:gd name="T64" fmla="*/ 8 w 1436"/>
                <a:gd name="T65" fmla="*/ 3 h 132"/>
                <a:gd name="T66" fmla="*/ 26 w 1436"/>
                <a:gd name="T67" fmla="*/ 0 h 132"/>
                <a:gd name="T68" fmla="*/ 50 w 1436"/>
                <a:gd name="T6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32">
                  <a:moveTo>
                    <a:pt x="1298" y="58"/>
                  </a:moveTo>
                  <a:lnTo>
                    <a:pt x="1294" y="60"/>
                  </a:lnTo>
                  <a:lnTo>
                    <a:pt x="1292" y="63"/>
                  </a:lnTo>
                  <a:lnTo>
                    <a:pt x="1291" y="66"/>
                  </a:lnTo>
                  <a:lnTo>
                    <a:pt x="1292" y="70"/>
                  </a:lnTo>
                  <a:lnTo>
                    <a:pt x="1294" y="73"/>
                  </a:lnTo>
                  <a:lnTo>
                    <a:pt x="1298" y="75"/>
                  </a:lnTo>
                  <a:lnTo>
                    <a:pt x="1301" y="73"/>
                  </a:lnTo>
                  <a:lnTo>
                    <a:pt x="1304" y="70"/>
                  </a:lnTo>
                  <a:lnTo>
                    <a:pt x="1306" y="66"/>
                  </a:lnTo>
                  <a:lnTo>
                    <a:pt x="1304" y="63"/>
                  </a:lnTo>
                  <a:lnTo>
                    <a:pt x="1301" y="60"/>
                  </a:lnTo>
                  <a:lnTo>
                    <a:pt x="1298" y="58"/>
                  </a:lnTo>
                  <a:close/>
                  <a:moveTo>
                    <a:pt x="1249" y="58"/>
                  </a:moveTo>
                  <a:lnTo>
                    <a:pt x="1246" y="60"/>
                  </a:lnTo>
                  <a:lnTo>
                    <a:pt x="1243" y="63"/>
                  </a:lnTo>
                  <a:lnTo>
                    <a:pt x="1241" y="66"/>
                  </a:lnTo>
                  <a:lnTo>
                    <a:pt x="1243" y="70"/>
                  </a:lnTo>
                  <a:lnTo>
                    <a:pt x="1246" y="73"/>
                  </a:lnTo>
                  <a:lnTo>
                    <a:pt x="1249" y="75"/>
                  </a:lnTo>
                  <a:lnTo>
                    <a:pt x="1252" y="73"/>
                  </a:lnTo>
                  <a:lnTo>
                    <a:pt x="1255" y="70"/>
                  </a:lnTo>
                  <a:lnTo>
                    <a:pt x="1256" y="66"/>
                  </a:lnTo>
                  <a:lnTo>
                    <a:pt x="1255" y="63"/>
                  </a:lnTo>
                  <a:lnTo>
                    <a:pt x="1252" y="60"/>
                  </a:lnTo>
                  <a:lnTo>
                    <a:pt x="1249" y="58"/>
                  </a:lnTo>
                  <a:close/>
                  <a:moveTo>
                    <a:pt x="1200" y="58"/>
                  </a:moveTo>
                  <a:lnTo>
                    <a:pt x="1197" y="60"/>
                  </a:lnTo>
                  <a:lnTo>
                    <a:pt x="1194" y="63"/>
                  </a:lnTo>
                  <a:lnTo>
                    <a:pt x="1194" y="66"/>
                  </a:lnTo>
                  <a:lnTo>
                    <a:pt x="1194" y="70"/>
                  </a:lnTo>
                  <a:lnTo>
                    <a:pt x="1197" y="73"/>
                  </a:lnTo>
                  <a:lnTo>
                    <a:pt x="1200" y="75"/>
                  </a:lnTo>
                  <a:lnTo>
                    <a:pt x="1204" y="73"/>
                  </a:lnTo>
                  <a:lnTo>
                    <a:pt x="1206" y="70"/>
                  </a:lnTo>
                  <a:lnTo>
                    <a:pt x="1207" y="66"/>
                  </a:lnTo>
                  <a:lnTo>
                    <a:pt x="1206" y="63"/>
                  </a:lnTo>
                  <a:lnTo>
                    <a:pt x="1204" y="60"/>
                  </a:lnTo>
                  <a:lnTo>
                    <a:pt x="1200" y="58"/>
                  </a:lnTo>
                  <a:close/>
                  <a:moveTo>
                    <a:pt x="50" y="0"/>
                  </a:moveTo>
                  <a:lnTo>
                    <a:pt x="1387" y="0"/>
                  </a:lnTo>
                  <a:lnTo>
                    <a:pt x="1399" y="0"/>
                  </a:lnTo>
                  <a:lnTo>
                    <a:pt x="1412" y="0"/>
                  </a:lnTo>
                  <a:lnTo>
                    <a:pt x="1423" y="1"/>
                  </a:lnTo>
                  <a:lnTo>
                    <a:pt x="1429" y="3"/>
                  </a:lnTo>
                  <a:lnTo>
                    <a:pt x="1430" y="3"/>
                  </a:lnTo>
                  <a:lnTo>
                    <a:pt x="1433" y="6"/>
                  </a:lnTo>
                  <a:lnTo>
                    <a:pt x="1435" y="12"/>
                  </a:lnTo>
                  <a:lnTo>
                    <a:pt x="1436" y="22"/>
                  </a:lnTo>
                  <a:lnTo>
                    <a:pt x="1436" y="39"/>
                  </a:lnTo>
                  <a:lnTo>
                    <a:pt x="1436" y="54"/>
                  </a:lnTo>
                  <a:lnTo>
                    <a:pt x="1435" y="70"/>
                  </a:lnTo>
                  <a:lnTo>
                    <a:pt x="1433" y="85"/>
                  </a:lnTo>
                  <a:lnTo>
                    <a:pt x="1432" y="87"/>
                  </a:lnTo>
                  <a:lnTo>
                    <a:pt x="1394" y="132"/>
                  </a:lnTo>
                  <a:lnTo>
                    <a:pt x="42" y="132"/>
                  </a:lnTo>
                  <a:lnTo>
                    <a:pt x="3" y="85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0" y="57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3"/>
                  </a:lnTo>
                  <a:lnTo>
                    <a:pt x="14" y="1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4" name="Freeform 1113">
              <a:extLst>
                <a:ext uri="{FF2B5EF4-FFF2-40B4-BE49-F238E27FC236}">
                  <a16:creationId xmlns:a16="http://schemas.microsoft.com/office/drawing/2014/main" id="{C7A9C10D-5431-406D-9698-488C9D357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169" y="908893"/>
              <a:ext cx="277168" cy="210527"/>
            </a:xfrm>
            <a:custGeom>
              <a:avLst/>
              <a:gdLst>
                <a:gd name="connsiteX0" fmla="*/ 25135 w 277168"/>
                <a:gd name="connsiteY0" fmla="*/ 23520 h 210527"/>
                <a:gd name="connsiteX1" fmla="*/ 21676 w 277168"/>
                <a:gd name="connsiteY1" fmla="*/ 24442 h 210527"/>
                <a:gd name="connsiteX2" fmla="*/ 19370 w 277168"/>
                <a:gd name="connsiteY2" fmla="*/ 26979 h 210527"/>
                <a:gd name="connsiteX3" fmla="*/ 18678 w 277168"/>
                <a:gd name="connsiteY3" fmla="*/ 30207 h 210527"/>
                <a:gd name="connsiteX4" fmla="*/ 18678 w 277168"/>
                <a:gd name="connsiteY4" fmla="*/ 178014 h 210527"/>
                <a:gd name="connsiteX5" fmla="*/ 19370 w 277168"/>
                <a:gd name="connsiteY5" fmla="*/ 181473 h 210527"/>
                <a:gd name="connsiteX6" fmla="*/ 21676 w 277168"/>
                <a:gd name="connsiteY6" fmla="*/ 184010 h 210527"/>
                <a:gd name="connsiteX7" fmla="*/ 25135 w 277168"/>
                <a:gd name="connsiteY7" fmla="*/ 184932 h 210527"/>
                <a:gd name="connsiteX8" fmla="*/ 252034 w 277168"/>
                <a:gd name="connsiteY8" fmla="*/ 184932 h 210527"/>
                <a:gd name="connsiteX9" fmla="*/ 255493 w 277168"/>
                <a:gd name="connsiteY9" fmla="*/ 184010 h 210527"/>
                <a:gd name="connsiteX10" fmla="*/ 258029 w 277168"/>
                <a:gd name="connsiteY10" fmla="*/ 181473 h 210527"/>
                <a:gd name="connsiteX11" fmla="*/ 258721 w 277168"/>
                <a:gd name="connsiteY11" fmla="*/ 178014 h 210527"/>
                <a:gd name="connsiteX12" fmla="*/ 258721 w 277168"/>
                <a:gd name="connsiteY12" fmla="*/ 30207 h 210527"/>
                <a:gd name="connsiteX13" fmla="*/ 258029 w 277168"/>
                <a:gd name="connsiteY13" fmla="*/ 26979 h 210527"/>
                <a:gd name="connsiteX14" fmla="*/ 255493 w 277168"/>
                <a:gd name="connsiteY14" fmla="*/ 24442 h 210527"/>
                <a:gd name="connsiteX15" fmla="*/ 252034 w 277168"/>
                <a:gd name="connsiteY15" fmla="*/ 23520 h 210527"/>
                <a:gd name="connsiteX16" fmla="*/ 8301 w 277168"/>
                <a:gd name="connsiteY16" fmla="*/ 0 h 210527"/>
                <a:gd name="connsiteX17" fmla="*/ 268867 w 277168"/>
                <a:gd name="connsiteY17" fmla="*/ 0 h 210527"/>
                <a:gd name="connsiteX18" fmla="*/ 272095 w 277168"/>
                <a:gd name="connsiteY18" fmla="*/ 692 h 210527"/>
                <a:gd name="connsiteX19" fmla="*/ 274862 w 277168"/>
                <a:gd name="connsiteY19" fmla="*/ 2767 h 210527"/>
                <a:gd name="connsiteX20" fmla="*/ 276476 w 277168"/>
                <a:gd name="connsiteY20" fmla="*/ 5534 h 210527"/>
                <a:gd name="connsiteX21" fmla="*/ 277168 w 277168"/>
                <a:gd name="connsiteY21" fmla="*/ 8532 h 210527"/>
                <a:gd name="connsiteX22" fmla="*/ 277168 w 277168"/>
                <a:gd name="connsiteY22" fmla="*/ 201995 h 210527"/>
                <a:gd name="connsiteX23" fmla="*/ 276476 w 277168"/>
                <a:gd name="connsiteY23" fmla="*/ 205454 h 210527"/>
                <a:gd name="connsiteX24" fmla="*/ 274862 w 277168"/>
                <a:gd name="connsiteY24" fmla="*/ 208221 h 210527"/>
                <a:gd name="connsiteX25" fmla="*/ 272095 w 277168"/>
                <a:gd name="connsiteY25" fmla="*/ 209835 h 210527"/>
                <a:gd name="connsiteX26" fmla="*/ 268867 w 277168"/>
                <a:gd name="connsiteY26" fmla="*/ 210527 h 210527"/>
                <a:gd name="connsiteX27" fmla="*/ 8301 w 277168"/>
                <a:gd name="connsiteY27" fmla="*/ 210527 h 210527"/>
                <a:gd name="connsiteX28" fmla="*/ 5304 w 277168"/>
                <a:gd name="connsiteY28" fmla="*/ 209835 h 210527"/>
                <a:gd name="connsiteX29" fmla="*/ 2537 w 277168"/>
                <a:gd name="connsiteY29" fmla="*/ 208221 h 210527"/>
                <a:gd name="connsiteX30" fmla="*/ 692 w 277168"/>
                <a:gd name="connsiteY30" fmla="*/ 205454 h 210527"/>
                <a:gd name="connsiteX31" fmla="*/ 0 w 277168"/>
                <a:gd name="connsiteY31" fmla="*/ 201995 h 210527"/>
                <a:gd name="connsiteX32" fmla="*/ 0 w 277168"/>
                <a:gd name="connsiteY32" fmla="*/ 8532 h 210527"/>
                <a:gd name="connsiteX33" fmla="*/ 692 w 277168"/>
                <a:gd name="connsiteY33" fmla="*/ 5534 h 210527"/>
                <a:gd name="connsiteX34" fmla="*/ 2537 w 277168"/>
                <a:gd name="connsiteY34" fmla="*/ 2767 h 210527"/>
                <a:gd name="connsiteX35" fmla="*/ 5304 w 277168"/>
                <a:gd name="connsiteY35" fmla="*/ 692 h 2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7168" h="210527">
                  <a:moveTo>
                    <a:pt x="25135" y="23520"/>
                  </a:moveTo>
                  <a:lnTo>
                    <a:pt x="21676" y="24442"/>
                  </a:lnTo>
                  <a:lnTo>
                    <a:pt x="19370" y="26979"/>
                  </a:lnTo>
                  <a:lnTo>
                    <a:pt x="18678" y="30207"/>
                  </a:lnTo>
                  <a:lnTo>
                    <a:pt x="18678" y="178014"/>
                  </a:lnTo>
                  <a:lnTo>
                    <a:pt x="19370" y="181473"/>
                  </a:lnTo>
                  <a:lnTo>
                    <a:pt x="21676" y="184010"/>
                  </a:lnTo>
                  <a:lnTo>
                    <a:pt x="25135" y="184932"/>
                  </a:lnTo>
                  <a:lnTo>
                    <a:pt x="252034" y="184932"/>
                  </a:lnTo>
                  <a:lnTo>
                    <a:pt x="255493" y="184010"/>
                  </a:lnTo>
                  <a:lnTo>
                    <a:pt x="258029" y="181473"/>
                  </a:lnTo>
                  <a:lnTo>
                    <a:pt x="258721" y="178014"/>
                  </a:lnTo>
                  <a:lnTo>
                    <a:pt x="258721" y="30207"/>
                  </a:lnTo>
                  <a:lnTo>
                    <a:pt x="258029" y="26979"/>
                  </a:lnTo>
                  <a:lnTo>
                    <a:pt x="255493" y="24442"/>
                  </a:lnTo>
                  <a:lnTo>
                    <a:pt x="252034" y="23520"/>
                  </a:lnTo>
                  <a:close/>
                  <a:moveTo>
                    <a:pt x="8301" y="0"/>
                  </a:moveTo>
                  <a:lnTo>
                    <a:pt x="268867" y="0"/>
                  </a:lnTo>
                  <a:lnTo>
                    <a:pt x="272095" y="692"/>
                  </a:lnTo>
                  <a:lnTo>
                    <a:pt x="274862" y="2767"/>
                  </a:lnTo>
                  <a:lnTo>
                    <a:pt x="276476" y="5534"/>
                  </a:lnTo>
                  <a:lnTo>
                    <a:pt x="277168" y="8532"/>
                  </a:lnTo>
                  <a:lnTo>
                    <a:pt x="277168" y="201995"/>
                  </a:lnTo>
                  <a:lnTo>
                    <a:pt x="276476" y="205454"/>
                  </a:lnTo>
                  <a:lnTo>
                    <a:pt x="274862" y="208221"/>
                  </a:lnTo>
                  <a:lnTo>
                    <a:pt x="272095" y="209835"/>
                  </a:lnTo>
                  <a:lnTo>
                    <a:pt x="268867" y="210527"/>
                  </a:lnTo>
                  <a:lnTo>
                    <a:pt x="8301" y="210527"/>
                  </a:lnTo>
                  <a:lnTo>
                    <a:pt x="5304" y="209835"/>
                  </a:lnTo>
                  <a:lnTo>
                    <a:pt x="2537" y="208221"/>
                  </a:lnTo>
                  <a:lnTo>
                    <a:pt x="692" y="205454"/>
                  </a:lnTo>
                  <a:lnTo>
                    <a:pt x="0" y="201995"/>
                  </a:lnTo>
                  <a:lnTo>
                    <a:pt x="0" y="8532"/>
                  </a:lnTo>
                  <a:lnTo>
                    <a:pt x="692" y="5534"/>
                  </a:lnTo>
                  <a:lnTo>
                    <a:pt x="2537" y="2767"/>
                  </a:lnTo>
                  <a:lnTo>
                    <a:pt x="5304" y="6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32952C6-B432-449E-8A70-F9E0EABABF07}"/>
              </a:ext>
            </a:extLst>
          </p:cNvPr>
          <p:cNvGrpSpPr/>
          <p:nvPr/>
        </p:nvGrpSpPr>
        <p:grpSpPr>
          <a:xfrm>
            <a:off x="1778335" y="5993801"/>
            <a:ext cx="463366" cy="355794"/>
            <a:chOff x="3595191" y="908893"/>
            <a:chExt cx="331125" cy="254253"/>
          </a:xfrm>
          <a:solidFill>
            <a:schemeClr val="tx1"/>
          </a:solidFill>
        </p:grpSpPr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0AD4CC06-4F82-40A2-9BF8-A9CA27AD1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191" y="1132708"/>
              <a:ext cx="331125" cy="30438"/>
            </a:xfrm>
            <a:custGeom>
              <a:avLst/>
              <a:gdLst>
                <a:gd name="T0" fmla="*/ 1294 w 1436"/>
                <a:gd name="T1" fmla="*/ 60 h 132"/>
                <a:gd name="T2" fmla="*/ 1291 w 1436"/>
                <a:gd name="T3" fmla="*/ 66 h 132"/>
                <a:gd name="T4" fmla="*/ 1294 w 1436"/>
                <a:gd name="T5" fmla="*/ 73 h 132"/>
                <a:gd name="T6" fmla="*/ 1301 w 1436"/>
                <a:gd name="T7" fmla="*/ 73 h 132"/>
                <a:gd name="T8" fmla="*/ 1306 w 1436"/>
                <a:gd name="T9" fmla="*/ 66 h 132"/>
                <a:gd name="T10" fmla="*/ 1301 w 1436"/>
                <a:gd name="T11" fmla="*/ 60 h 132"/>
                <a:gd name="T12" fmla="*/ 1249 w 1436"/>
                <a:gd name="T13" fmla="*/ 58 h 132"/>
                <a:gd name="T14" fmla="*/ 1243 w 1436"/>
                <a:gd name="T15" fmla="*/ 63 h 132"/>
                <a:gd name="T16" fmla="*/ 1243 w 1436"/>
                <a:gd name="T17" fmla="*/ 70 h 132"/>
                <a:gd name="T18" fmla="*/ 1249 w 1436"/>
                <a:gd name="T19" fmla="*/ 75 h 132"/>
                <a:gd name="T20" fmla="*/ 1255 w 1436"/>
                <a:gd name="T21" fmla="*/ 70 h 132"/>
                <a:gd name="T22" fmla="*/ 1255 w 1436"/>
                <a:gd name="T23" fmla="*/ 63 h 132"/>
                <a:gd name="T24" fmla="*/ 1249 w 1436"/>
                <a:gd name="T25" fmla="*/ 58 h 132"/>
                <a:gd name="T26" fmla="*/ 1197 w 1436"/>
                <a:gd name="T27" fmla="*/ 60 h 132"/>
                <a:gd name="T28" fmla="*/ 1194 w 1436"/>
                <a:gd name="T29" fmla="*/ 66 h 132"/>
                <a:gd name="T30" fmla="*/ 1197 w 1436"/>
                <a:gd name="T31" fmla="*/ 73 h 132"/>
                <a:gd name="T32" fmla="*/ 1204 w 1436"/>
                <a:gd name="T33" fmla="*/ 73 h 132"/>
                <a:gd name="T34" fmla="*/ 1207 w 1436"/>
                <a:gd name="T35" fmla="*/ 66 h 132"/>
                <a:gd name="T36" fmla="*/ 1204 w 1436"/>
                <a:gd name="T37" fmla="*/ 60 h 132"/>
                <a:gd name="T38" fmla="*/ 50 w 1436"/>
                <a:gd name="T39" fmla="*/ 0 h 132"/>
                <a:gd name="T40" fmla="*/ 1399 w 1436"/>
                <a:gd name="T41" fmla="*/ 0 h 132"/>
                <a:gd name="T42" fmla="*/ 1423 w 1436"/>
                <a:gd name="T43" fmla="*/ 1 h 132"/>
                <a:gd name="T44" fmla="*/ 1430 w 1436"/>
                <a:gd name="T45" fmla="*/ 3 h 132"/>
                <a:gd name="T46" fmla="*/ 1435 w 1436"/>
                <a:gd name="T47" fmla="*/ 12 h 132"/>
                <a:gd name="T48" fmla="*/ 1436 w 1436"/>
                <a:gd name="T49" fmla="*/ 39 h 132"/>
                <a:gd name="T50" fmla="*/ 1435 w 1436"/>
                <a:gd name="T51" fmla="*/ 70 h 132"/>
                <a:gd name="T52" fmla="*/ 1432 w 1436"/>
                <a:gd name="T53" fmla="*/ 87 h 132"/>
                <a:gd name="T54" fmla="*/ 42 w 1436"/>
                <a:gd name="T55" fmla="*/ 132 h 132"/>
                <a:gd name="T56" fmla="*/ 3 w 1436"/>
                <a:gd name="T57" fmla="*/ 84 h 132"/>
                <a:gd name="T58" fmla="*/ 0 w 1436"/>
                <a:gd name="T59" fmla="*/ 57 h 132"/>
                <a:gd name="T60" fmla="*/ 0 w 1436"/>
                <a:gd name="T61" fmla="*/ 24 h 132"/>
                <a:gd name="T62" fmla="*/ 3 w 1436"/>
                <a:gd name="T63" fmla="*/ 6 h 132"/>
                <a:gd name="T64" fmla="*/ 8 w 1436"/>
                <a:gd name="T65" fmla="*/ 3 h 132"/>
                <a:gd name="T66" fmla="*/ 26 w 1436"/>
                <a:gd name="T67" fmla="*/ 0 h 132"/>
                <a:gd name="T68" fmla="*/ 50 w 1436"/>
                <a:gd name="T6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32">
                  <a:moveTo>
                    <a:pt x="1298" y="58"/>
                  </a:moveTo>
                  <a:lnTo>
                    <a:pt x="1294" y="60"/>
                  </a:lnTo>
                  <a:lnTo>
                    <a:pt x="1292" y="63"/>
                  </a:lnTo>
                  <a:lnTo>
                    <a:pt x="1291" y="66"/>
                  </a:lnTo>
                  <a:lnTo>
                    <a:pt x="1292" y="70"/>
                  </a:lnTo>
                  <a:lnTo>
                    <a:pt x="1294" y="73"/>
                  </a:lnTo>
                  <a:lnTo>
                    <a:pt x="1298" y="75"/>
                  </a:lnTo>
                  <a:lnTo>
                    <a:pt x="1301" y="73"/>
                  </a:lnTo>
                  <a:lnTo>
                    <a:pt x="1304" y="70"/>
                  </a:lnTo>
                  <a:lnTo>
                    <a:pt x="1306" y="66"/>
                  </a:lnTo>
                  <a:lnTo>
                    <a:pt x="1304" y="63"/>
                  </a:lnTo>
                  <a:lnTo>
                    <a:pt x="1301" y="60"/>
                  </a:lnTo>
                  <a:lnTo>
                    <a:pt x="1298" y="58"/>
                  </a:lnTo>
                  <a:close/>
                  <a:moveTo>
                    <a:pt x="1249" y="58"/>
                  </a:moveTo>
                  <a:lnTo>
                    <a:pt x="1246" y="60"/>
                  </a:lnTo>
                  <a:lnTo>
                    <a:pt x="1243" y="63"/>
                  </a:lnTo>
                  <a:lnTo>
                    <a:pt x="1241" y="66"/>
                  </a:lnTo>
                  <a:lnTo>
                    <a:pt x="1243" y="70"/>
                  </a:lnTo>
                  <a:lnTo>
                    <a:pt x="1246" y="73"/>
                  </a:lnTo>
                  <a:lnTo>
                    <a:pt x="1249" y="75"/>
                  </a:lnTo>
                  <a:lnTo>
                    <a:pt x="1252" y="73"/>
                  </a:lnTo>
                  <a:lnTo>
                    <a:pt x="1255" y="70"/>
                  </a:lnTo>
                  <a:lnTo>
                    <a:pt x="1256" y="66"/>
                  </a:lnTo>
                  <a:lnTo>
                    <a:pt x="1255" y="63"/>
                  </a:lnTo>
                  <a:lnTo>
                    <a:pt x="1252" y="60"/>
                  </a:lnTo>
                  <a:lnTo>
                    <a:pt x="1249" y="58"/>
                  </a:lnTo>
                  <a:close/>
                  <a:moveTo>
                    <a:pt x="1200" y="58"/>
                  </a:moveTo>
                  <a:lnTo>
                    <a:pt x="1197" y="60"/>
                  </a:lnTo>
                  <a:lnTo>
                    <a:pt x="1194" y="63"/>
                  </a:lnTo>
                  <a:lnTo>
                    <a:pt x="1194" y="66"/>
                  </a:lnTo>
                  <a:lnTo>
                    <a:pt x="1194" y="70"/>
                  </a:lnTo>
                  <a:lnTo>
                    <a:pt x="1197" y="73"/>
                  </a:lnTo>
                  <a:lnTo>
                    <a:pt x="1200" y="75"/>
                  </a:lnTo>
                  <a:lnTo>
                    <a:pt x="1204" y="73"/>
                  </a:lnTo>
                  <a:lnTo>
                    <a:pt x="1206" y="70"/>
                  </a:lnTo>
                  <a:lnTo>
                    <a:pt x="1207" y="66"/>
                  </a:lnTo>
                  <a:lnTo>
                    <a:pt x="1206" y="63"/>
                  </a:lnTo>
                  <a:lnTo>
                    <a:pt x="1204" y="60"/>
                  </a:lnTo>
                  <a:lnTo>
                    <a:pt x="1200" y="58"/>
                  </a:lnTo>
                  <a:close/>
                  <a:moveTo>
                    <a:pt x="50" y="0"/>
                  </a:moveTo>
                  <a:lnTo>
                    <a:pt x="1387" y="0"/>
                  </a:lnTo>
                  <a:lnTo>
                    <a:pt x="1399" y="0"/>
                  </a:lnTo>
                  <a:lnTo>
                    <a:pt x="1412" y="0"/>
                  </a:lnTo>
                  <a:lnTo>
                    <a:pt x="1423" y="1"/>
                  </a:lnTo>
                  <a:lnTo>
                    <a:pt x="1429" y="3"/>
                  </a:lnTo>
                  <a:lnTo>
                    <a:pt x="1430" y="3"/>
                  </a:lnTo>
                  <a:lnTo>
                    <a:pt x="1433" y="6"/>
                  </a:lnTo>
                  <a:lnTo>
                    <a:pt x="1435" y="12"/>
                  </a:lnTo>
                  <a:lnTo>
                    <a:pt x="1436" y="22"/>
                  </a:lnTo>
                  <a:lnTo>
                    <a:pt x="1436" y="39"/>
                  </a:lnTo>
                  <a:lnTo>
                    <a:pt x="1436" y="54"/>
                  </a:lnTo>
                  <a:lnTo>
                    <a:pt x="1435" y="70"/>
                  </a:lnTo>
                  <a:lnTo>
                    <a:pt x="1433" y="85"/>
                  </a:lnTo>
                  <a:lnTo>
                    <a:pt x="1432" y="87"/>
                  </a:lnTo>
                  <a:lnTo>
                    <a:pt x="1394" y="132"/>
                  </a:lnTo>
                  <a:lnTo>
                    <a:pt x="42" y="132"/>
                  </a:lnTo>
                  <a:lnTo>
                    <a:pt x="3" y="85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0" y="57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3"/>
                  </a:lnTo>
                  <a:lnTo>
                    <a:pt x="14" y="1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7" name="Freeform 1113">
              <a:extLst>
                <a:ext uri="{FF2B5EF4-FFF2-40B4-BE49-F238E27FC236}">
                  <a16:creationId xmlns:a16="http://schemas.microsoft.com/office/drawing/2014/main" id="{D0FE52E7-C5B4-4008-98F8-2E8D9882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169" y="908893"/>
              <a:ext cx="277168" cy="210527"/>
            </a:xfrm>
            <a:custGeom>
              <a:avLst/>
              <a:gdLst>
                <a:gd name="connsiteX0" fmla="*/ 25135 w 277168"/>
                <a:gd name="connsiteY0" fmla="*/ 23520 h 210527"/>
                <a:gd name="connsiteX1" fmla="*/ 21676 w 277168"/>
                <a:gd name="connsiteY1" fmla="*/ 24442 h 210527"/>
                <a:gd name="connsiteX2" fmla="*/ 19370 w 277168"/>
                <a:gd name="connsiteY2" fmla="*/ 26979 h 210527"/>
                <a:gd name="connsiteX3" fmla="*/ 18678 w 277168"/>
                <a:gd name="connsiteY3" fmla="*/ 30207 h 210527"/>
                <a:gd name="connsiteX4" fmla="*/ 18678 w 277168"/>
                <a:gd name="connsiteY4" fmla="*/ 178014 h 210527"/>
                <a:gd name="connsiteX5" fmla="*/ 19370 w 277168"/>
                <a:gd name="connsiteY5" fmla="*/ 181473 h 210527"/>
                <a:gd name="connsiteX6" fmla="*/ 21676 w 277168"/>
                <a:gd name="connsiteY6" fmla="*/ 184010 h 210527"/>
                <a:gd name="connsiteX7" fmla="*/ 25135 w 277168"/>
                <a:gd name="connsiteY7" fmla="*/ 184932 h 210527"/>
                <a:gd name="connsiteX8" fmla="*/ 252034 w 277168"/>
                <a:gd name="connsiteY8" fmla="*/ 184932 h 210527"/>
                <a:gd name="connsiteX9" fmla="*/ 255493 w 277168"/>
                <a:gd name="connsiteY9" fmla="*/ 184010 h 210527"/>
                <a:gd name="connsiteX10" fmla="*/ 258029 w 277168"/>
                <a:gd name="connsiteY10" fmla="*/ 181473 h 210527"/>
                <a:gd name="connsiteX11" fmla="*/ 258721 w 277168"/>
                <a:gd name="connsiteY11" fmla="*/ 178014 h 210527"/>
                <a:gd name="connsiteX12" fmla="*/ 258721 w 277168"/>
                <a:gd name="connsiteY12" fmla="*/ 30207 h 210527"/>
                <a:gd name="connsiteX13" fmla="*/ 258029 w 277168"/>
                <a:gd name="connsiteY13" fmla="*/ 26979 h 210527"/>
                <a:gd name="connsiteX14" fmla="*/ 255493 w 277168"/>
                <a:gd name="connsiteY14" fmla="*/ 24442 h 210527"/>
                <a:gd name="connsiteX15" fmla="*/ 252034 w 277168"/>
                <a:gd name="connsiteY15" fmla="*/ 23520 h 210527"/>
                <a:gd name="connsiteX16" fmla="*/ 8301 w 277168"/>
                <a:gd name="connsiteY16" fmla="*/ 0 h 210527"/>
                <a:gd name="connsiteX17" fmla="*/ 268867 w 277168"/>
                <a:gd name="connsiteY17" fmla="*/ 0 h 210527"/>
                <a:gd name="connsiteX18" fmla="*/ 272095 w 277168"/>
                <a:gd name="connsiteY18" fmla="*/ 692 h 210527"/>
                <a:gd name="connsiteX19" fmla="*/ 274862 w 277168"/>
                <a:gd name="connsiteY19" fmla="*/ 2767 h 210527"/>
                <a:gd name="connsiteX20" fmla="*/ 276476 w 277168"/>
                <a:gd name="connsiteY20" fmla="*/ 5534 h 210527"/>
                <a:gd name="connsiteX21" fmla="*/ 277168 w 277168"/>
                <a:gd name="connsiteY21" fmla="*/ 8532 h 210527"/>
                <a:gd name="connsiteX22" fmla="*/ 277168 w 277168"/>
                <a:gd name="connsiteY22" fmla="*/ 201995 h 210527"/>
                <a:gd name="connsiteX23" fmla="*/ 276476 w 277168"/>
                <a:gd name="connsiteY23" fmla="*/ 205454 h 210527"/>
                <a:gd name="connsiteX24" fmla="*/ 274862 w 277168"/>
                <a:gd name="connsiteY24" fmla="*/ 208221 h 210527"/>
                <a:gd name="connsiteX25" fmla="*/ 272095 w 277168"/>
                <a:gd name="connsiteY25" fmla="*/ 209835 h 210527"/>
                <a:gd name="connsiteX26" fmla="*/ 268867 w 277168"/>
                <a:gd name="connsiteY26" fmla="*/ 210527 h 210527"/>
                <a:gd name="connsiteX27" fmla="*/ 8301 w 277168"/>
                <a:gd name="connsiteY27" fmla="*/ 210527 h 210527"/>
                <a:gd name="connsiteX28" fmla="*/ 5304 w 277168"/>
                <a:gd name="connsiteY28" fmla="*/ 209835 h 210527"/>
                <a:gd name="connsiteX29" fmla="*/ 2537 w 277168"/>
                <a:gd name="connsiteY29" fmla="*/ 208221 h 210527"/>
                <a:gd name="connsiteX30" fmla="*/ 692 w 277168"/>
                <a:gd name="connsiteY30" fmla="*/ 205454 h 210527"/>
                <a:gd name="connsiteX31" fmla="*/ 0 w 277168"/>
                <a:gd name="connsiteY31" fmla="*/ 201995 h 210527"/>
                <a:gd name="connsiteX32" fmla="*/ 0 w 277168"/>
                <a:gd name="connsiteY32" fmla="*/ 8532 h 210527"/>
                <a:gd name="connsiteX33" fmla="*/ 692 w 277168"/>
                <a:gd name="connsiteY33" fmla="*/ 5534 h 210527"/>
                <a:gd name="connsiteX34" fmla="*/ 2537 w 277168"/>
                <a:gd name="connsiteY34" fmla="*/ 2767 h 210527"/>
                <a:gd name="connsiteX35" fmla="*/ 5304 w 277168"/>
                <a:gd name="connsiteY35" fmla="*/ 692 h 2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7168" h="210527">
                  <a:moveTo>
                    <a:pt x="25135" y="23520"/>
                  </a:moveTo>
                  <a:lnTo>
                    <a:pt x="21676" y="24442"/>
                  </a:lnTo>
                  <a:lnTo>
                    <a:pt x="19370" y="26979"/>
                  </a:lnTo>
                  <a:lnTo>
                    <a:pt x="18678" y="30207"/>
                  </a:lnTo>
                  <a:lnTo>
                    <a:pt x="18678" y="178014"/>
                  </a:lnTo>
                  <a:lnTo>
                    <a:pt x="19370" y="181473"/>
                  </a:lnTo>
                  <a:lnTo>
                    <a:pt x="21676" y="184010"/>
                  </a:lnTo>
                  <a:lnTo>
                    <a:pt x="25135" y="184932"/>
                  </a:lnTo>
                  <a:lnTo>
                    <a:pt x="252034" y="184932"/>
                  </a:lnTo>
                  <a:lnTo>
                    <a:pt x="255493" y="184010"/>
                  </a:lnTo>
                  <a:lnTo>
                    <a:pt x="258029" y="181473"/>
                  </a:lnTo>
                  <a:lnTo>
                    <a:pt x="258721" y="178014"/>
                  </a:lnTo>
                  <a:lnTo>
                    <a:pt x="258721" y="30207"/>
                  </a:lnTo>
                  <a:lnTo>
                    <a:pt x="258029" y="26979"/>
                  </a:lnTo>
                  <a:lnTo>
                    <a:pt x="255493" y="24442"/>
                  </a:lnTo>
                  <a:lnTo>
                    <a:pt x="252034" y="23520"/>
                  </a:lnTo>
                  <a:close/>
                  <a:moveTo>
                    <a:pt x="8301" y="0"/>
                  </a:moveTo>
                  <a:lnTo>
                    <a:pt x="268867" y="0"/>
                  </a:lnTo>
                  <a:lnTo>
                    <a:pt x="272095" y="692"/>
                  </a:lnTo>
                  <a:lnTo>
                    <a:pt x="274862" y="2767"/>
                  </a:lnTo>
                  <a:lnTo>
                    <a:pt x="276476" y="5534"/>
                  </a:lnTo>
                  <a:lnTo>
                    <a:pt x="277168" y="8532"/>
                  </a:lnTo>
                  <a:lnTo>
                    <a:pt x="277168" y="201995"/>
                  </a:lnTo>
                  <a:lnTo>
                    <a:pt x="276476" y="205454"/>
                  </a:lnTo>
                  <a:lnTo>
                    <a:pt x="274862" y="208221"/>
                  </a:lnTo>
                  <a:lnTo>
                    <a:pt x="272095" y="209835"/>
                  </a:lnTo>
                  <a:lnTo>
                    <a:pt x="268867" y="210527"/>
                  </a:lnTo>
                  <a:lnTo>
                    <a:pt x="8301" y="210527"/>
                  </a:lnTo>
                  <a:lnTo>
                    <a:pt x="5304" y="209835"/>
                  </a:lnTo>
                  <a:lnTo>
                    <a:pt x="2537" y="208221"/>
                  </a:lnTo>
                  <a:lnTo>
                    <a:pt x="692" y="205454"/>
                  </a:lnTo>
                  <a:lnTo>
                    <a:pt x="0" y="201995"/>
                  </a:lnTo>
                  <a:lnTo>
                    <a:pt x="0" y="8532"/>
                  </a:lnTo>
                  <a:lnTo>
                    <a:pt x="692" y="5534"/>
                  </a:lnTo>
                  <a:lnTo>
                    <a:pt x="2537" y="2767"/>
                  </a:lnTo>
                  <a:lnTo>
                    <a:pt x="5304" y="6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FD1A73D-F465-4174-B8C3-D34F65C92E0D}"/>
              </a:ext>
            </a:extLst>
          </p:cNvPr>
          <p:cNvGrpSpPr/>
          <p:nvPr/>
        </p:nvGrpSpPr>
        <p:grpSpPr>
          <a:xfrm>
            <a:off x="6824309" y="5500602"/>
            <a:ext cx="463366" cy="355794"/>
            <a:chOff x="3595191" y="908893"/>
            <a:chExt cx="331125" cy="254253"/>
          </a:xfrm>
          <a:solidFill>
            <a:schemeClr val="tx1"/>
          </a:solidFill>
        </p:grpSpPr>
        <p:sp>
          <p:nvSpPr>
            <p:cNvPr id="119" name="Freeform 27">
              <a:extLst>
                <a:ext uri="{FF2B5EF4-FFF2-40B4-BE49-F238E27FC236}">
                  <a16:creationId xmlns:a16="http://schemas.microsoft.com/office/drawing/2014/main" id="{AC14C467-888A-4F49-8C6A-09F52EFFF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191" y="1132708"/>
              <a:ext cx="331125" cy="30438"/>
            </a:xfrm>
            <a:custGeom>
              <a:avLst/>
              <a:gdLst>
                <a:gd name="T0" fmla="*/ 1294 w 1436"/>
                <a:gd name="T1" fmla="*/ 60 h 132"/>
                <a:gd name="T2" fmla="*/ 1291 w 1436"/>
                <a:gd name="T3" fmla="*/ 66 h 132"/>
                <a:gd name="T4" fmla="*/ 1294 w 1436"/>
                <a:gd name="T5" fmla="*/ 73 h 132"/>
                <a:gd name="T6" fmla="*/ 1301 w 1436"/>
                <a:gd name="T7" fmla="*/ 73 h 132"/>
                <a:gd name="T8" fmla="*/ 1306 w 1436"/>
                <a:gd name="T9" fmla="*/ 66 h 132"/>
                <a:gd name="T10" fmla="*/ 1301 w 1436"/>
                <a:gd name="T11" fmla="*/ 60 h 132"/>
                <a:gd name="T12" fmla="*/ 1249 w 1436"/>
                <a:gd name="T13" fmla="*/ 58 h 132"/>
                <a:gd name="T14" fmla="*/ 1243 w 1436"/>
                <a:gd name="T15" fmla="*/ 63 h 132"/>
                <a:gd name="T16" fmla="*/ 1243 w 1436"/>
                <a:gd name="T17" fmla="*/ 70 h 132"/>
                <a:gd name="T18" fmla="*/ 1249 w 1436"/>
                <a:gd name="T19" fmla="*/ 75 h 132"/>
                <a:gd name="T20" fmla="*/ 1255 w 1436"/>
                <a:gd name="T21" fmla="*/ 70 h 132"/>
                <a:gd name="T22" fmla="*/ 1255 w 1436"/>
                <a:gd name="T23" fmla="*/ 63 h 132"/>
                <a:gd name="T24" fmla="*/ 1249 w 1436"/>
                <a:gd name="T25" fmla="*/ 58 h 132"/>
                <a:gd name="T26" fmla="*/ 1197 w 1436"/>
                <a:gd name="T27" fmla="*/ 60 h 132"/>
                <a:gd name="T28" fmla="*/ 1194 w 1436"/>
                <a:gd name="T29" fmla="*/ 66 h 132"/>
                <a:gd name="T30" fmla="*/ 1197 w 1436"/>
                <a:gd name="T31" fmla="*/ 73 h 132"/>
                <a:gd name="T32" fmla="*/ 1204 w 1436"/>
                <a:gd name="T33" fmla="*/ 73 h 132"/>
                <a:gd name="T34" fmla="*/ 1207 w 1436"/>
                <a:gd name="T35" fmla="*/ 66 h 132"/>
                <a:gd name="T36" fmla="*/ 1204 w 1436"/>
                <a:gd name="T37" fmla="*/ 60 h 132"/>
                <a:gd name="T38" fmla="*/ 50 w 1436"/>
                <a:gd name="T39" fmla="*/ 0 h 132"/>
                <a:gd name="T40" fmla="*/ 1399 w 1436"/>
                <a:gd name="T41" fmla="*/ 0 h 132"/>
                <a:gd name="T42" fmla="*/ 1423 w 1436"/>
                <a:gd name="T43" fmla="*/ 1 h 132"/>
                <a:gd name="T44" fmla="*/ 1430 w 1436"/>
                <a:gd name="T45" fmla="*/ 3 h 132"/>
                <a:gd name="T46" fmla="*/ 1435 w 1436"/>
                <a:gd name="T47" fmla="*/ 12 h 132"/>
                <a:gd name="T48" fmla="*/ 1436 w 1436"/>
                <a:gd name="T49" fmla="*/ 39 h 132"/>
                <a:gd name="T50" fmla="*/ 1435 w 1436"/>
                <a:gd name="T51" fmla="*/ 70 h 132"/>
                <a:gd name="T52" fmla="*/ 1432 w 1436"/>
                <a:gd name="T53" fmla="*/ 87 h 132"/>
                <a:gd name="T54" fmla="*/ 42 w 1436"/>
                <a:gd name="T55" fmla="*/ 132 h 132"/>
                <a:gd name="T56" fmla="*/ 3 w 1436"/>
                <a:gd name="T57" fmla="*/ 84 h 132"/>
                <a:gd name="T58" fmla="*/ 0 w 1436"/>
                <a:gd name="T59" fmla="*/ 57 h 132"/>
                <a:gd name="T60" fmla="*/ 0 w 1436"/>
                <a:gd name="T61" fmla="*/ 24 h 132"/>
                <a:gd name="T62" fmla="*/ 3 w 1436"/>
                <a:gd name="T63" fmla="*/ 6 h 132"/>
                <a:gd name="T64" fmla="*/ 8 w 1436"/>
                <a:gd name="T65" fmla="*/ 3 h 132"/>
                <a:gd name="T66" fmla="*/ 26 w 1436"/>
                <a:gd name="T67" fmla="*/ 0 h 132"/>
                <a:gd name="T68" fmla="*/ 50 w 1436"/>
                <a:gd name="T6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32">
                  <a:moveTo>
                    <a:pt x="1298" y="58"/>
                  </a:moveTo>
                  <a:lnTo>
                    <a:pt x="1294" y="60"/>
                  </a:lnTo>
                  <a:lnTo>
                    <a:pt x="1292" y="63"/>
                  </a:lnTo>
                  <a:lnTo>
                    <a:pt x="1291" y="66"/>
                  </a:lnTo>
                  <a:lnTo>
                    <a:pt x="1292" y="70"/>
                  </a:lnTo>
                  <a:lnTo>
                    <a:pt x="1294" y="73"/>
                  </a:lnTo>
                  <a:lnTo>
                    <a:pt x="1298" y="75"/>
                  </a:lnTo>
                  <a:lnTo>
                    <a:pt x="1301" y="73"/>
                  </a:lnTo>
                  <a:lnTo>
                    <a:pt x="1304" y="70"/>
                  </a:lnTo>
                  <a:lnTo>
                    <a:pt x="1306" y="66"/>
                  </a:lnTo>
                  <a:lnTo>
                    <a:pt x="1304" y="63"/>
                  </a:lnTo>
                  <a:lnTo>
                    <a:pt x="1301" y="60"/>
                  </a:lnTo>
                  <a:lnTo>
                    <a:pt x="1298" y="58"/>
                  </a:lnTo>
                  <a:close/>
                  <a:moveTo>
                    <a:pt x="1249" y="58"/>
                  </a:moveTo>
                  <a:lnTo>
                    <a:pt x="1246" y="60"/>
                  </a:lnTo>
                  <a:lnTo>
                    <a:pt x="1243" y="63"/>
                  </a:lnTo>
                  <a:lnTo>
                    <a:pt x="1241" y="66"/>
                  </a:lnTo>
                  <a:lnTo>
                    <a:pt x="1243" y="70"/>
                  </a:lnTo>
                  <a:lnTo>
                    <a:pt x="1246" y="73"/>
                  </a:lnTo>
                  <a:lnTo>
                    <a:pt x="1249" y="75"/>
                  </a:lnTo>
                  <a:lnTo>
                    <a:pt x="1252" y="73"/>
                  </a:lnTo>
                  <a:lnTo>
                    <a:pt x="1255" y="70"/>
                  </a:lnTo>
                  <a:lnTo>
                    <a:pt x="1256" y="66"/>
                  </a:lnTo>
                  <a:lnTo>
                    <a:pt x="1255" y="63"/>
                  </a:lnTo>
                  <a:lnTo>
                    <a:pt x="1252" y="60"/>
                  </a:lnTo>
                  <a:lnTo>
                    <a:pt x="1249" y="58"/>
                  </a:lnTo>
                  <a:close/>
                  <a:moveTo>
                    <a:pt x="1200" y="58"/>
                  </a:moveTo>
                  <a:lnTo>
                    <a:pt x="1197" y="60"/>
                  </a:lnTo>
                  <a:lnTo>
                    <a:pt x="1194" y="63"/>
                  </a:lnTo>
                  <a:lnTo>
                    <a:pt x="1194" y="66"/>
                  </a:lnTo>
                  <a:lnTo>
                    <a:pt x="1194" y="70"/>
                  </a:lnTo>
                  <a:lnTo>
                    <a:pt x="1197" y="73"/>
                  </a:lnTo>
                  <a:lnTo>
                    <a:pt x="1200" y="75"/>
                  </a:lnTo>
                  <a:lnTo>
                    <a:pt x="1204" y="73"/>
                  </a:lnTo>
                  <a:lnTo>
                    <a:pt x="1206" y="70"/>
                  </a:lnTo>
                  <a:lnTo>
                    <a:pt x="1207" y="66"/>
                  </a:lnTo>
                  <a:lnTo>
                    <a:pt x="1206" y="63"/>
                  </a:lnTo>
                  <a:lnTo>
                    <a:pt x="1204" y="60"/>
                  </a:lnTo>
                  <a:lnTo>
                    <a:pt x="1200" y="58"/>
                  </a:lnTo>
                  <a:close/>
                  <a:moveTo>
                    <a:pt x="50" y="0"/>
                  </a:moveTo>
                  <a:lnTo>
                    <a:pt x="1387" y="0"/>
                  </a:lnTo>
                  <a:lnTo>
                    <a:pt x="1399" y="0"/>
                  </a:lnTo>
                  <a:lnTo>
                    <a:pt x="1412" y="0"/>
                  </a:lnTo>
                  <a:lnTo>
                    <a:pt x="1423" y="1"/>
                  </a:lnTo>
                  <a:lnTo>
                    <a:pt x="1429" y="3"/>
                  </a:lnTo>
                  <a:lnTo>
                    <a:pt x="1430" y="3"/>
                  </a:lnTo>
                  <a:lnTo>
                    <a:pt x="1433" y="6"/>
                  </a:lnTo>
                  <a:lnTo>
                    <a:pt x="1435" y="12"/>
                  </a:lnTo>
                  <a:lnTo>
                    <a:pt x="1436" y="22"/>
                  </a:lnTo>
                  <a:lnTo>
                    <a:pt x="1436" y="39"/>
                  </a:lnTo>
                  <a:lnTo>
                    <a:pt x="1436" y="54"/>
                  </a:lnTo>
                  <a:lnTo>
                    <a:pt x="1435" y="70"/>
                  </a:lnTo>
                  <a:lnTo>
                    <a:pt x="1433" y="85"/>
                  </a:lnTo>
                  <a:lnTo>
                    <a:pt x="1432" y="87"/>
                  </a:lnTo>
                  <a:lnTo>
                    <a:pt x="1394" y="132"/>
                  </a:lnTo>
                  <a:lnTo>
                    <a:pt x="42" y="132"/>
                  </a:lnTo>
                  <a:lnTo>
                    <a:pt x="3" y="85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0" y="57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3"/>
                  </a:lnTo>
                  <a:lnTo>
                    <a:pt x="14" y="1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2" name="Freeform 1113">
              <a:extLst>
                <a:ext uri="{FF2B5EF4-FFF2-40B4-BE49-F238E27FC236}">
                  <a16:creationId xmlns:a16="http://schemas.microsoft.com/office/drawing/2014/main" id="{A3892DA5-8FBF-4463-8EFD-115033CA9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169" y="908893"/>
              <a:ext cx="277168" cy="210527"/>
            </a:xfrm>
            <a:custGeom>
              <a:avLst/>
              <a:gdLst>
                <a:gd name="connsiteX0" fmla="*/ 25135 w 277168"/>
                <a:gd name="connsiteY0" fmla="*/ 23520 h 210527"/>
                <a:gd name="connsiteX1" fmla="*/ 21676 w 277168"/>
                <a:gd name="connsiteY1" fmla="*/ 24442 h 210527"/>
                <a:gd name="connsiteX2" fmla="*/ 19370 w 277168"/>
                <a:gd name="connsiteY2" fmla="*/ 26979 h 210527"/>
                <a:gd name="connsiteX3" fmla="*/ 18678 w 277168"/>
                <a:gd name="connsiteY3" fmla="*/ 30207 h 210527"/>
                <a:gd name="connsiteX4" fmla="*/ 18678 w 277168"/>
                <a:gd name="connsiteY4" fmla="*/ 178014 h 210527"/>
                <a:gd name="connsiteX5" fmla="*/ 19370 w 277168"/>
                <a:gd name="connsiteY5" fmla="*/ 181473 h 210527"/>
                <a:gd name="connsiteX6" fmla="*/ 21676 w 277168"/>
                <a:gd name="connsiteY6" fmla="*/ 184010 h 210527"/>
                <a:gd name="connsiteX7" fmla="*/ 25135 w 277168"/>
                <a:gd name="connsiteY7" fmla="*/ 184932 h 210527"/>
                <a:gd name="connsiteX8" fmla="*/ 252034 w 277168"/>
                <a:gd name="connsiteY8" fmla="*/ 184932 h 210527"/>
                <a:gd name="connsiteX9" fmla="*/ 255493 w 277168"/>
                <a:gd name="connsiteY9" fmla="*/ 184010 h 210527"/>
                <a:gd name="connsiteX10" fmla="*/ 258029 w 277168"/>
                <a:gd name="connsiteY10" fmla="*/ 181473 h 210527"/>
                <a:gd name="connsiteX11" fmla="*/ 258721 w 277168"/>
                <a:gd name="connsiteY11" fmla="*/ 178014 h 210527"/>
                <a:gd name="connsiteX12" fmla="*/ 258721 w 277168"/>
                <a:gd name="connsiteY12" fmla="*/ 30207 h 210527"/>
                <a:gd name="connsiteX13" fmla="*/ 258029 w 277168"/>
                <a:gd name="connsiteY13" fmla="*/ 26979 h 210527"/>
                <a:gd name="connsiteX14" fmla="*/ 255493 w 277168"/>
                <a:gd name="connsiteY14" fmla="*/ 24442 h 210527"/>
                <a:gd name="connsiteX15" fmla="*/ 252034 w 277168"/>
                <a:gd name="connsiteY15" fmla="*/ 23520 h 210527"/>
                <a:gd name="connsiteX16" fmla="*/ 8301 w 277168"/>
                <a:gd name="connsiteY16" fmla="*/ 0 h 210527"/>
                <a:gd name="connsiteX17" fmla="*/ 268867 w 277168"/>
                <a:gd name="connsiteY17" fmla="*/ 0 h 210527"/>
                <a:gd name="connsiteX18" fmla="*/ 272095 w 277168"/>
                <a:gd name="connsiteY18" fmla="*/ 692 h 210527"/>
                <a:gd name="connsiteX19" fmla="*/ 274862 w 277168"/>
                <a:gd name="connsiteY19" fmla="*/ 2767 h 210527"/>
                <a:gd name="connsiteX20" fmla="*/ 276476 w 277168"/>
                <a:gd name="connsiteY20" fmla="*/ 5534 h 210527"/>
                <a:gd name="connsiteX21" fmla="*/ 277168 w 277168"/>
                <a:gd name="connsiteY21" fmla="*/ 8532 h 210527"/>
                <a:gd name="connsiteX22" fmla="*/ 277168 w 277168"/>
                <a:gd name="connsiteY22" fmla="*/ 201995 h 210527"/>
                <a:gd name="connsiteX23" fmla="*/ 276476 w 277168"/>
                <a:gd name="connsiteY23" fmla="*/ 205454 h 210527"/>
                <a:gd name="connsiteX24" fmla="*/ 274862 w 277168"/>
                <a:gd name="connsiteY24" fmla="*/ 208221 h 210527"/>
                <a:gd name="connsiteX25" fmla="*/ 272095 w 277168"/>
                <a:gd name="connsiteY25" fmla="*/ 209835 h 210527"/>
                <a:gd name="connsiteX26" fmla="*/ 268867 w 277168"/>
                <a:gd name="connsiteY26" fmla="*/ 210527 h 210527"/>
                <a:gd name="connsiteX27" fmla="*/ 8301 w 277168"/>
                <a:gd name="connsiteY27" fmla="*/ 210527 h 210527"/>
                <a:gd name="connsiteX28" fmla="*/ 5304 w 277168"/>
                <a:gd name="connsiteY28" fmla="*/ 209835 h 210527"/>
                <a:gd name="connsiteX29" fmla="*/ 2537 w 277168"/>
                <a:gd name="connsiteY29" fmla="*/ 208221 h 210527"/>
                <a:gd name="connsiteX30" fmla="*/ 692 w 277168"/>
                <a:gd name="connsiteY30" fmla="*/ 205454 h 210527"/>
                <a:gd name="connsiteX31" fmla="*/ 0 w 277168"/>
                <a:gd name="connsiteY31" fmla="*/ 201995 h 210527"/>
                <a:gd name="connsiteX32" fmla="*/ 0 w 277168"/>
                <a:gd name="connsiteY32" fmla="*/ 8532 h 210527"/>
                <a:gd name="connsiteX33" fmla="*/ 692 w 277168"/>
                <a:gd name="connsiteY33" fmla="*/ 5534 h 210527"/>
                <a:gd name="connsiteX34" fmla="*/ 2537 w 277168"/>
                <a:gd name="connsiteY34" fmla="*/ 2767 h 210527"/>
                <a:gd name="connsiteX35" fmla="*/ 5304 w 277168"/>
                <a:gd name="connsiteY35" fmla="*/ 692 h 2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7168" h="210527">
                  <a:moveTo>
                    <a:pt x="25135" y="23520"/>
                  </a:moveTo>
                  <a:lnTo>
                    <a:pt x="21676" y="24442"/>
                  </a:lnTo>
                  <a:lnTo>
                    <a:pt x="19370" y="26979"/>
                  </a:lnTo>
                  <a:lnTo>
                    <a:pt x="18678" y="30207"/>
                  </a:lnTo>
                  <a:lnTo>
                    <a:pt x="18678" y="178014"/>
                  </a:lnTo>
                  <a:lnTo>
                    <a:pt x="19370" y="181473"/>
                  </a:lnTo>
                  <a:lnTo>
                    <a:pt x="21676" y="184010"/>
                  </a:lnTo>
                  <a:lnTo>
                    <a:pt x="25135" y="184932"/>
                  </a:lnTo>
                  <a:lnTo>
                    <a:pt x="252034" y="184932"/>
                  </a:lnTo>
                  <a:lnTo>
                    <a:pt x="255493" y="184010"/>
                  </a:lnTo>
                  <a:lnTo>
                    <a:pt x="258029" y="181473"/>
                  </a:lnTo>
                  <a:lnTo>
                    <a:pt x="258721" y="178014"/>
                  </a:lnTo>
                  <a:lnTo>
                    <a:pt x="258721" y="30207"/>
                  </a:lnTo>
                  <a:lnTo>
                    <a:pt x="258029" y="26979"/>
                  </a:lnTo>
                  <a:lnTo>
                    <a:pt x="255493" y="24442"/>
                  </a:lnTo>
                  <a:lnTo>
                    <a:pt x="252034" y="23520"/>
                  </a:lnTo>
                  <a:close/>
                  <a:moveTo>
                    <a:pt x="8301" y="0"/>
                  </a:moveTo>
                  <a:lnTo>
                    <a:pt x="268867" y="0"/>
                  </a:lnTo>
                  <a:lnTo>
                    <a:pt x="272095" y="692"/>
                  </a:lnTo>
                  <a:lnTo>
                    <a:pt x="274862" y="2767"/>
                  </a:lnTo>
                  <a:lnTo>
                    <a:pt x="276476" y="5534"/>
                  </a:lnTo>
                  <a:lnTo>
                    <a:pt x="277168" y="8532"/>
                  </a:lnTo>
                  <a:lnTo>
                    <a:pt x="277168" y="201995"/>
                  </a:lnTo>
                  <a:lnTo>
                    <a:pt x="276476" y="205454"/>
                  </a:lnTo>
                  <a:lnTo>
                    <a:pt x="274862" y="208221"/>
                  </a:lnTo>
                  <a:lnTo>
                    <a:pt x="272095" y="209835"/>
                  </a:lnTo>
                  <a:lnTo>
                    <a:pt x="268867" y="210527"/>
                  </a:lnTo>
                  <a:lnTo>
                    <a:pt x="8301" y="210527"/>
                  </a:lnTo>
                  <a:lnTo>
                    <a:pt x="5304" y="209835"/>
                  </a:lnTo>
                  <a:lnTo>
                    <a:pt x="2537" y="208221"/>
                  </a:lnTo>
                  <a:lnTo>
                    <a:pt x="692" y="205454"/>
                  </a:lnTo>
                  <a:lnTo>
                    <a:pt x="0" y="201995"/>
                  </a:lnTo>
                  <a:lnTo>
                    <a:pt x="0" y="8532"/>
                  </a:lnTo>
                  <a:lnTo>
                    <a:pt x="692" y="5534"/>
                  </a:lnTo>
                  <a:lnTo>
                    <a:pt x="2537" y="2767"/>
                  </a:lnTo>
                  <a:lnTo>
                    <a:pt x="5304" y="6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E387FA2-B0D3-4C21-979E-53E6548E728F}"/>
              </a:ext>
            </a:extLst>
          </p:cNvPr>
          <p:cNvGrpSpPr/>
          <p:nvPr/>
        </p:nvGrpSpPr>
        <p:grpSpPr>
          <a:xfrm>
            <a:off x="6824309" y="5993801"/>
            <a:ext cx="463366" cy="355794"/>
            <a:chOff x="3595191" y="908893"/>
            <a:chExt cx="331125" cy="254253"/>
          </a:xfrm>
          <a:solidFill>
            <a:schemeClr val="tx1"/>
          </a:solidFill>
        </p:grpSpPr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2D32B636-4F60-4F7F-9AC4-FD7F325947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191" y="1132708"/>
              <a:ext cx="331125" cy="30438"/>
            </a:xfrm>
            <a:custGeom>
              <a:avLst/>
              <a:gdLst>
                <a:gd name="T0" fmla="*/ 1294 w 1436"/>
                <a:gd name="T1" fmla="*/ 60 h 132"/>
                <a:gd name="T2" fmla="*/ 1291 w 1436"/>
                <a:gd name="T3" fmla="*/ 66 h 132"/>
                <a:gd name="T4" fmla="*/ 1294 w 1436"/>
                <a:gd name="T5" fmla="*/ 73 h 132"/>
                <a:gd name="T6" fmla="*/ 1301 w 1436"/>
                <a:gd name="T7" fmla="*/ 73 h 132"/>
                <a:gd name="T8" fmla="*/ 1306 w 1436"/>
                <a:gd name="T9" fmla="*/ 66 h 132"/>
                <a:gd name="T10" fmla="*/ 1301 w 1436"/>
                <a:gd name="T11" fmla="*/ 60 h 132"/>
                <a:gd name="T12" fmla="*/ 1249 w 1436"/>
                <a:gd name="T13" fmla="*/ 58 h 132"/>
                <a:gd name="T14" fmla="*/ 1243 w 1436"/>
                <a:gd name="T15" fmla="*/ 63 h 132"/>
                <a:gd name="T16" fmla="*/ 1243 w 1436"/>
                <a:gd name="T17" fmla="*/ 70 h 132"/>
                <a:gd name="T18" fmla="*/ 1249 w 1436"/>
                <a:gd name="T19" fmla="*/ 75 h 132"/>
                <a:gd name="T20" fmla="*/ 1255 w 1436"/>
                <a:gd name="T21" fmla="*/ 70 h 132"/>
                <a:gd name="T22" fmla="*/ 1255 w 1436"/>
                <a:gd name="T23" fmla="*/ 63 h 132"/>
                <a:gd name="T24" fmla="*/ 1249 w 1436"/>
                <a:gd name="T25" fmla="*/ 58 h 132"/>
                <a:gd name="T26" fmla="*/ 1197 w 1436"/>
                <a:gd name="T27" fmla="*/ 60 h 132"/>
                <a:gd name="T28" fmla="*/ 1194 w 1436"/>
                <a:gd name="T29" fmla="*/ 66 h 132"/>
                <a:gd name="T30" fmla="*/ 1197 w 1436"/>
                <a:gd name="T31" fmla="*/ 73 h 132"/>
                <a:gd name="T32" fmla="*/ 1204 w 1436"/>
                <a:gd name="T33" fmla="*/ 73 h 132"/>
                <a:gd name="T34" fmla="*/ 1207 w 1436"/>
                <a:gd name="T35" fmla="*/ 66 h 132"/>
                <a:gd name="T36" fmla="*/ 1204 w 1436"/>
                <a:gd name="T37" fmla="*/ 60 h 132"/>
                <a:gd name="T38" fmla="*/ 50 w 1436"/>
                <a:gd name="T39" fmla="*/ 0 h 132"/>
                <a:gd name="T40" fmla="*/ 1399 w 1436"/>
                <a:gd name="T41" fmla="*/ 0 h 132"/>
                <a:gd name="T42" fmla="*/ 1423 w 1436"/>
                <a:gd name="T43" fmla="*/ 1 h 132"/>
                <a:gd name="T44" fmla="*/ 1430 w 1436"/>
                <a:gd name="T45" fmla="*/ 3 h 132"/>
                <a:gd name="T46" fmla="*/ 1435 w 1436"/>
                <a:gd name="T47" fmla="*/ 12 h 132"/>
                <a:gd name="T48" fmla="*/ 1436 w 1436"/>
                <a:gd name="T49" fmla="*/ 39 h 132"/>
                <a:gd name="T50" fmla="*/ 1435 w 1436"/>
                <a:gd name="T51" fmla="*/ 70 h 132"/>
                <a:gd name="T52" fmla="*/ 1432 w 1436"/>
                <a:gd name="T53" fmla="*/ 87 h 132"/>
                <a:gd name="T54" fmla="*/ 42 w 1436"/>
                <a:gd name="T55" fmla="*/ 132 h 132"/>
                <a:gd name="T56" fmla="*/ 3 w 1436"/>
                <a:gd name="T57" fmla="*/ 84 h 132"/>
                <a:gd name="T58" fmla="*/ 0 w 1436"/>
                <a:gd name="T59" fmla="*/ 57 h 132"/>
                <a:gd name="T60" fmla="*/ 0 w 1436"/>
                <a:gd name="T61" fmla="*/ 24 h 132"/>
                <a:gd name="T62" fmla="*/ 3 w 1436"/>
                <a:gd name="T63" fmla="*/ 6 h 132"/>
                <a:gd name="T64" fmla="*/ 8 w 1436"/>
                <a:gd name="T65" fmla="*/ 3 h 132"/>
                <a:gd name="T66" fmla="*/ 26 w 1436"/>
                <a:gd name="T67" fmla="*/ 0 h 132"/>
                <a:gd name="T68" fmla="*/ 50 w 1436"/>
                <a:gd name="T6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32">
                  <a:moveTo>
                    <a:pt x="1298" y="58"/>
                  </a:moveTo>
                  <a:lnTo>
                    <a:pt x="1294" y="60"/>
                  </a:lnTo>
                  <a:lnTo>
                    <a:pt x="1292" y="63"/>
                  </a:lnTo>
                  <a:lnTo>
                    <a:pt x="1291" y="66"/>
                  </a:lnTo>
                  <a:lnTo>
                    <a:pt x="1292" y="70"/>
                  </a:lnTo>
                  <a:lnTo>
                    <a:pt x="1294" y="73"/>
                  </a:lnTo>
                  <a:lnTo>
                    <a:pt x="1298" y="75"/>
                  </a:lnTo>
                  <a:lnTo>
                    <a:pt x="1301" y="73"/>
                  </a:lnTo>
                  <a:lnTo>
                    <a:pt x="1304" y="70"/>
                  </a:lnTo>
                  <a:lnTo>
                    <a:pt x="1306" y="66"/>
                  </a:lnTo>
                  <a:lnTo>
                    <a:pt x="1304" y="63"/>
                  </a:lnTo>
                  <a:lnTo>
                    <a:pt x="1301" y="60"/>
                  </a:lnTo>
                  <a:lnTo>
                    <a:pt x="1298" y="58"/>
                  </a:lnTo>
                  <a:close/>
                  <a:moveTo>
                    <a:pt x="1249" y="58"/>
                  </a:moveTo>
                  <a:lnTo>
                    <a:pt x="1246" y="60"/>
                  </a:lnTo>
                  <a:lnTo>
                    <a:pt x="1243" y="63"/>
                  </a:lnTo>
                  <a:lnTo>
                    <a:pt x="1241" y="66"/>
                  </a:lnTo>
                  <a:lnTo>
                    <a:pt x="1243" y="70"/>
                  </a:lnTo>
                  <a:lnTo>
                    <a:pt x="1246" y="73"/>
                  </a:lnTo>
                  <a:lnTo>
                    <a:pt x="1249" y="75"/>
                  </a:lnTo>
                  <a:lnTo>
                    <a:pt x="1252" y="73"/>
                  </a:lnTo>
                  <a:lnTo>
                    <a:pt x="1255" y="70"/>
                  </a:lnTo>
                  <a:lnTo>
                    <a:pt x="1256" y="66"/>
                  </a:lnTo>
                  <a:lnTo>
                    <a:pt x="1255" y="63"/>
                  </a:lnTo>
                  <a:lnTo>
                    <a:pt x="1252" y="60"/>
                  </a:lnTo>
                  <a:lnTo>
                    <a:pt x="1249" y="58"/>
                  </a:lnTo>
                  <a:close/>
                  <a:moveTo>
                    <a:pt x="1200" y="58"/>
                  </a:moveTo>
                  <a:lnTo>
                    <a:pt x="1197" y="60"/>
                  </a:lnTo>
                  <a:lnTo>
                    <a:pt x="1194" y="63"/>
                  </a:lnTo>
                  <a:lnTo>
                    <a:pt x="1194" y="66"/>
                  </a:lnTo>
                  <a:lnTo>
                    <a:pt x="1194" y="70"/>
                  </a:lnTo>
                  <a:lnTo>
                    <a:pt x="1197" y="73"/>
                  </a:lnTo>
                  <a:lnTo>
                    <a:pt x="1200" y="75"/>
                  </a:lnTo>
                  <a:lnTo>
                    <a:pt x="1204" y="73"/>
                  </a:lnTo>
                  <a:lnTo>
                    <a:pt x="1206" y="70"/>
                  </a:lnTo>
                  <a:lnTo>
                    <a:pt x="1207" y="66"/>
                  </a:lnTo>
                  <a:lnTo>
                    <a:pt x="1206" y="63"/>
                  </a:lnTo>
                  <a:lnTo>
                    <a:pt x="1204" y="60"/>
                  </a:lnTo>
                  <a:lnTo>
                    <a:pt x="1200" y="58"/>
                  </a:lnTo>
                  <a:close/>
                  <a:moveTo>
                    <a:pt x="50" y="0"/>
                  </a:moveTo>
                  <a:lnTo>
                    <a:pt x="1387" y="0"/>
                  </a:lnTo>
                  <a:lnTo>
                    <a:pt x="1399" y="0"/>
                  </a:lnTo>
                  <a:lnTo>
                    <a:pt x="1412" y="0"/>
                  </a:lnTo>
                  <a:lnTo>
                    <a:pt x="1423" y="1"/>
                  </a:lnTo>
                  <a:lnTo>
                    <a:pt x="1429" y="3"/>
                  </a:lnTo>
                  <a:lnTo>
                    <a:pt x="1430" y="3"/>
                  </a:lnTo>
                  <a:lnTo>
                    <a:pt x="1433" y="6"/>
                  </a:lnTo>
                  <a:lnTo>
                    <a:pt x="1435" y="12"/>
                  </a:lnTo>
                  <a:lnTo>
                    <a:pt x="1436" y="22"/>
                  </a:lnTo>
                  <a:lnTo>
                    <a:pt x="1436" y="39"/>
                  </a:lnTo>
                  <a:lnTo>
                    <a:pt x="1436" y="54"/>
                  </a:lnTo>
                  <a:lnTo>
                    <a:pt x="1435" y="70"/>
                  </a:lnTo>
                  <a:lnTo>
                    <a:pt x="1433" y="85"/>
                  </a:lnTo>
                  <a:lnTo>
                    <a:pt x="1432" y="87"/>
                  </a:lnTo>
                  <a:lnTo>
                    <a:pt x="1394" y="132"/>
                  </a:lnTo>
                  <a:lnTo>
                    <a:pt x="42" y="132"/>
                  </a:lnTo>
                  <a:lnTo>
                    <a:pt x="3" y="85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0" y="57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3"/>
                  </a:lnTo>
                  <a:lnTo>
                    <a:pt x="14" y="1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5" name="Freeform 1113">
              <a:extLst>
                <a:ext uri="{FF2B5EF4-FFF2-40B4-BE49-F238E27FC236}">
                  <a16:creationId xmlns:a16="http://schemas.microsoft.com/office/drawing/2014/main" id="{BDF3A128-3DE5-476F-BE58-2322FF1F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169" y="908893"/>
              <a:ext cx="277168" cy="210527"/>
            </a:xfrm>
            <a:custGeom>
              <a:avLst/>
              <a:gdLst>
                <a:gd name="connsiteX0" fmla="*/ 25135 w 277168"/>
                <a:gd name="connsiteY0" fmla="*/ 23520 h 210527"/>
                <a:gd name="connsiteX1" fmla="*/ 21676 w 277168"/>
                <a:gd name="connsiteY1" fmla="*/ 24442 h 210527"/>
                <a:gd name="connsiteX2" fmla="*/ 19370 w 277168"/>
                <a:gd name="connsiteY2" fmla="*/ 26979 h 210527"/>
                <a:gd name="connsiteX3" fmla="*/ 18678 w 277168"/>
                <a:gd name="connsiteY3" fmla="*/ 30207 h 210527"/>
                <a:gd name="connsiteX4" fmla="*/ 18678 w 277168"/>
                <a:gd name="connsiteY4" fmla="*/ 178014 h 210527"/>
                <a:gd name="connsiteX5" fmla="*/ 19370 w 277168"/>
                <a:gd name="connsiteY5" fmla="*/ 181473 h 210527"/>
                <a:gd name="connsiteX6" fmla="*/ 21676 w 277168"/>
                <a:gd name="connsiteY6" fmla="*/ 184010 h 210527"/>
                <a:gd name="connsiteX7" fmla="*/ 25135 w 277168"/>
                <a:gd name="connsiteY7" fmla="*/ 184932 h 210527"/>
                <a:gd name="connsiteX8" fmla="*/ 252034 w 277168"/>
                <a:gd name="connsiteY8" fmla="*/ 184932 h 210527"/>
                <a:gd name="connsiteX9" fmla="*/ 255493 w 277168"/>
                <a:gd name="connsiteY9" fmla="*/ 184010 h 210527"/>
                <a:gd name="connsiteX10" fmla="*/ 258029 w 277168"/>
                <a:gd name="connsiteY10" fmla="*/ 181473 h 210527"/>
                <a:gd name="connsiteX11" fmla="*/ 258721 w 277168"/>
                <a:gd name="connsiteY11" fmla="*/ 178014 h 210527"/>
                <a:gd name="connsiteX12" fmla="*/ 258721 w 277168"/>
                <a:gd name="connsiteY12" fmla="*/ 30207 h 210527"/>
                <a:gd name="connsiteX13" fmla="*/ 258029 w 277168"/>
                <a:gd name="connsiteY13" fmla="*/ 26979 h 210527"/>
                <a:gd name="connsiteX14" fmla="*/ 255493 w 277168"/>
                <a:gd name="connsiteY14" fmla="*/ 24442 h 210527"/>
                <a:gd name="connsiteX15" fmla="*/ 252034 w 277168"/>
                <a:gd name="connsiteY15" fmla="*/ 23520 h 210527"/>
                <a:gd name="connsiteX16" fmla="*/ 8301 w 277168"/>
                <a:gd name="connsiteY16" fmla="*/ 0 h 210527"/>
                <a:gd name="connsiteX17" fmla="*/ 268867 w 277168"/>
                <a:gd name="connsiteY17" fmla="*/ 0 h 210527"/>
                <a:gd name="connsiteX18" fmla="*/ 272095 w 277168"/>
                <a:gd name="connsiteY18" fmla="*/ 692 h 210527"/>
                <a:gd name="connsiteX19" fmla="*/ 274862 w 277168"/>
                <a:gd name="connsiteY19" fmla="*/ 2767 h 210527"/>
                <a:gd name="connsiteX20" fmla="*/ 276476 w 277168"/>
                <a:gd name="connsiteY20" fmla="*/ 5534 h 210527"/>
                <a:gd name="connsiteX21" fmla="*/ 277168 w 277168"/>
                <a:gd name="connsiteY21" fmla="*/ 8532 h 210527"/>
                <a:gd name="connsiteX22" fmla="*/ 277168 w 277168"/>
                <a:gd name="connsiteY22" fmla="*/ 201995 h 210527"/>
                <a:gd name="connsiteX23" fmla="*/ 276476 w 277168"/>
                <a:gd name="connsiteY23" fmla="*/ 205454 h 210527"/>
                <a:gd name="connsiteX24" fmla="*/ 274862 w 277168"/>
                <a:gd name="connsiteY24" fmla="*/ 208221 h 210527"/>
                <a:gd name="connsiteX25" fmla="*/ 272095 w 277168"/>
                <a:gd name="connsiteY25" fmla="*/ 209835 h 210527"/>
                <a:gd name="connsiteX26" fmla="*/ 268867 w 277168"/>
                <a:gd name="connsiteY26" fmla="*/ 210527 h 210527"/>
                <a:gd name="connsiteX27" fmla="*/ 8301 w 277168"/>
                <a:gd name="connsiteY27" fmla="*/ 210527 h 210527"/>
                <a:gd name="connsiteX28" fmla="*/ 5304 w 277168"/>
                <a:gd name="connsiteY28" fmla="*/ 209835 h 210527"/>
                <a:gd name="connsiteX29" fmla="*/ 2537 w 277168"/>
                <a:gd name="connsiteY29" fmla="*/ 208221 h 210527"/>
                <a:gd name="connsiteX30" fmla="*/ 692 w 277168"/>
                <a:gd name="connsiteY30" fmla="*/ 205454 h 210527"/>
                <a:gd name="connsiteX31" fmla="*/ 0 w 277168"/>
                <a:gd name="connsiteY31" fmla="*/ 201995 h 210527"/>
                <a:gd name="connsiteX32" fmla="*/ 0 w 277168"/>
                <a:gd name="connsiteY32" fmla="*/ 8532 h 210527"/>
                <a:gd name="connsiteX33" fmla="*/ 692 w 277168"/>
                <a:gd name="connsiteY33" fmla="*/ 5534 h 210527"/>
                <a:gd name="connsiteX34" fmla="*/ 2537 w 277168"/>
                <a:gd name="connsiteY34" fmla="*/ 2767 h 210527"/>
                <a:gd name="connsiteX35" fmla="*/ 5304 w 277168"/>
                <a:gd name="connsiteY35" fmla="*/ 692 h 2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7168" h="210527">
                  <a:moveTo>
                    <a:pt x="25135" y="23520"/>
                  </a:moveTo>
                  <a:lnTo>
                    <a:pt x="21676" y="24442"/>
                  </a:lnTo>
                  <a:lnTo>
                    <a:pt x="19370" y="26979"/>
                  </a:lnTo>
                  <a:lnTo>
                    <a:pt x="18678" y="30207"/>
                  </a:lnTo>
                  <a:lnTo>
                    <a:pt x="18678" y="178014"/>
                  </a:lnTo>
                  <a:lnTo>
                    <a:pt x="19370" y="181473"/>
                  </a:lnTo>
                  <a:lnTo>
                    <a:pt x="21676" y="184010"/>
                  </a:lnTo>
                  <a:lnTo>
                    <a:pt x="25135" y="184932"/>
                  </a:lnTo>
                  <a:lnTo>
                    <a:pt x="252034" y="184932"/>
                  </a:lnTo>
                  <a:lnTo>
                    <a:pt x="255493" y="184010"/>
                  </a:lnTo>
                  <a:lnTo>
                    <a:pt x="258029" y="181473"/>
                  </a:lnTo>
                  <a:lnTo>
                    <a:pt x="258721" y="178014"/>
                  </a:lnTo>
                  <a:lnTo>
                    <a:pt x="258721" y="30207"/>
                  </a:lnTo>
                  <a:lnTo>
                    <a:pt x="258029" y="26979"/>
                  </a:lnTo>
                  <a:lnTo>
                    <a:pt x="255493" y="24442"/>
                  </a:lnTo>
                  <a:lnTo>
                    <a:pt x="252034" y="23520"/>
                  </a:lnTo>
                  <a:close/>
                  <a:moveTo>
                    <a:pt x="8301" y="0"/>
                  </a:moveTo>
                  <a:lnTo>
                    <a:pt x="268867" y="0"/>
                  </a:lnTo>
                  <a:lnTo>
                    <a:pt x="272095" y="692"/>
                  </a:lnTo>
                  <a:lnTo>
                    <a:pt x="274862" y="2767"/>
                  </a:lnTo>
                  <a:lnTo>
                    <a:pt x="276476" y="5534"/>
                  </a:lnTo>
                  <a:lnTo>
                    <a:pt x="277168" y="8532"/>
                  </a:lnTo>
                  <a:lnTo>
                    <a:pt x="277168" y="201995"/>
                  </a:lnTo>
                  <a:lnTo>
                    <a:pt x="276476" y="205454"/>
                  </a:lnTo>
                  <a:lnTo>
                    <a:pt x="274862" y="208221"/>
                  </a:lnTo>
                  <a:lnTo>
                    <a:pt x="272095" y="209835"/>
                  </a:lnTo>
                  <a:lnTo>
                    <a:pt x="268867" y="210527"/>
                  </a:lnTo>
                  <a:lnTo>
                    <a:pt x="8301" y="210527"/>
                  </a:lnTo>
                  <a:lnTo>
                    <a:pt x="5304" y="209835"/>
                  </a:lnTo>
                  <a:lnTo>
                    <a:pt x="2537" y="208221"/>
                  </a:lnTo>
                  <a:lnTo>
                    <a:pt x="692" y="205454"/>
                  </a:lnTo>
                  <a:lnTo>
                    <a:pt x="0" y="201995"/>
                  </a:lnTo>
                  <a:lnTo>
                    <a:pt x="0" y="8532"/>
                  </a:lnTo>
                  <a:lnTo>
                    <a:pt x="692" y="5534"/>
                  </a:lnTo>
                  <a:lnTo>
                    <a:pt x="2537" y="2767"/>
                  </a:lnTo>
                  <a:lnTo>
                    <a:pt x="5304" y="6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373512A-063D-468D-A8CE-659656B7A282}"/>
              </a:ext>
            </a:extLst>
          </p:cNvPr>
          <p:cNvGrpSpPr/>
          <p:nvPr/>
        </p:nvGrpSpPr>
        <p:grpSpPr>
          <a:xfrm>
            <a:off x="6824309" y="5007402"/>
            <a:ext cx="463366" cy="355794"/>
            <a:chOff x="3595191" y="908893"/>
            <a:chExt cx="331125" cy="254253"/>
          </a:xfrm>
          <a:solidFill>
            <a:schemeClr val="tx1"/>
          </a:solidFill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D3F6F278-72B4-4656-92E3-BD9A599AF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191" y="1132708"/>
              <a:ext cx="331125" cy="30438"/>
            </a:xfrm>
            <a:custGeom>
              <a:avLst/>
              <a:gdLst>
                <a:gd name="T0" fmla="*/ 1294 w 1436"/>
                <a:gd name="T1" fmla="*/ 60 h 132"/>
                <a:gd name="T2" fmla="*/ 1291 w 1436"/>
                <a:gd name="T3" fmla="*/ 66 h 132"/>
                <a:gd name="T4" fmla="*/ 1294 w 1436"/>
                <a:gd name="T5" fmla="*/ 73 h 132"/>
                <a:gd name="T6" fmla="*/ 1301 w 1436"/>
                <a:gd name="T7" fmla="*/ 73 h 132"/>
                <a:gd name="T8" fmla="*/ 1306 w 1436"/>
                <a:gd name="T9" fmla="*/ 66 h 132"/>
                <a:gd name="T10" fmla="*/ 1301 w 1436"/>
                <a:gd name="T11" fmla="*/ 60 h 132"/>
                <a:gd name="T12" fmla="*/ 1249 w 1436"/>
                <a:gd name="T13" fmla="*/ 58 h 132"/>
                <a:gd name="T14" fmla="*/ 1243 w 1436"/>
                <a:gd name="T15" fmla="*/ 63 h 132"/>
                <a:gd name="T16" fmla="*/ 1243 w 1436"/>
                <a:gd name="T17" fmla="*/ 70 h 132"/>
                <a:gd name="T18" fmla="*/ 1249 w 1436"/>
                <a:gd name="T19" fmla="*/ 75 h 132"/>
                <a:gd name="T20" fmla="*/ 1255 w 1436"/>
                <a:gd name="T21" fmla="*/ 70 h 132"/>
                <a:gd name="T22" fmla="*/ 1255 w 1436"/>
                <a:gd name="T23" fmla="*/ 63 h 132"/>
                <a:gd name="T24" fmla="*/ 1249 w 1436"/>
                <a:gd name="T25" fmla="*/ 58 h 132"/>
                <a:gd name="T26" fmla="*/ 1197 w 1436"/>
                <a:gd name="T27" fmla="*/ 60 h 132"/>
                <a:gd name="T28" fmla="*/ 1194 w 1436"/>
                <a:gd name="T29" fmla="*/ 66 h 132"/>
                <a:gd name="T30" fmla="*/ 1197 w 1436"/>
                <a:gd name="T31" fmla="*/ 73 h 132"/>
                <a:gd name="T32" fmla="*/ 1204 w 1436"/>
                <a:gd name="T33" fmla="*/ 73 h 132"/>
                <a:gd name="T34" fmla="*/ 1207 w 1436"/>
                <a:gd name="T35" fmla="*/ 66 h 132"/>
                <a:gd name="T36" fmla="*/ 1204 w 1436"/>
                <a:gd name="T37" fmla="*/ 60 h 132"/>
                <a:gd name="T38" fmla="*/ 50 w 1436"/>
                <a:gd name="T39" fmla="*/ 0 h 132"/>
                <a:gd name="T40" fmla="*/ 1399 w 1436"/>
                <a:gd name="T41" fmla="*/ 0 h 132"/>
                <a:gd name="T42" fmla="*/ 1423 w 1436"/>
                <a:gd name="T43" fmla="*/ 1 h 132"/>
                <a:gd name="T44" fmla="*/ 1430 w 1436"/>
                <a:gd name="T45" fmla="*/ 3 h 132"/>
                <a:gd name="T46" fmla="*/ 1435 w 1436"/>
                <a:gd name="T47" fmla="*/ 12 h 132"/>
                <a:gd name="T48" fmla="*/ 1436 w 1436"/>
                <a:gd name="T49" fmla="*/ 39 h 132"/>
                <a:gd name="T50" fmla="*/ 1435 w 1436"/>
                <a:gd name="T51" fmla="*/ 70 h 132"/>
                <a:gd name="T52" fmla="*/ 1432 w 1436"/>
                <a:gd name="T53" fmla="*/ 87 h 132"/>
                <a:gd name="T54" fmla="*/ 42 w 1436"/>
                <a:gd name="T55" fmla="*/ 132 h 132"/>
                <a:gd name="T56" fmla="*/ 3 w 1436"/>
                <a:gd name="T57" fmla="*/ 84 h 132"/>
                <a:gd name="T58" fmla="*/ 0 w 1436"/>
                <a:gd name="T59" fmla="*/ 57 h 132"/>
                <a:gd name="T60" fmla="*/ 0 w 1436"/>
                <a:gd name="T61" fmla="*/ 24 h 132"/>
                <a:gd name="T62" fmla="*/ 3 w 1436"/>
                <a:gd name="T63" fmla="*/ 6 h 132"/>
                <a:gd name="T64" fmla="*/ 8 w 1436"/>
                <a:gd name="T65" fmla="*/ 3 h 132"/>
                <a:gd name="T66" fmla="*/ 26 w 1436"/>
                <a:gd name="T67" fmla="*/ 0 h 132"/>
                <a:gd name="T68" fmla="*/ 50 w 1436"/>
                <a:gd name="T6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6" h="132">
                  <a:moveTo>
                    <a:pt x="1298" y="58"/>
                  </a:moveTo>
                  <a:lnTo>
                    <a:pt x="1294" y="60"/>
                  </a:lnTo>
                  <a:lnTo>
                    <a:pt x="1292" y="63"/>
                  </a:lnTo>
                  <a:lnTo>
                    <a:pt x="1291" y="66"/>
                  </a:lnTo>
                  <a:lnTo>
                    <a:pt x="1292" y="70"/>
                  </a:lnTo>
                  <a:lnTo>
                    <a:pt x="1294" y="73"/>
                  </a:lnTo>
                  <a:lnTo>
                    <a:pt x="1298" y="75"/>
                  </a:lnTo>
                  <a:lnTo>
                    <a:pt x="1301" y="73"/>
                  </a:lnTo>
                  <a:lnTo>
                    <a:pt x="1304" y="70"/>
                  </a:lnTo>
                  <a:lnTo>
                    <a:pt x="1306" y="66"/>
                  </a:lnTo>
                  <a:lnTo>
                    <a:pt x="1304" y="63"/>
                  </a:lnTo>
                  <a:lnTo>
                    <a:pt x="1301" y="60"/>
                  </a:lnTo>
                  <a:lnTo>
                    <a:pt x="1298" y="58"/>
                  </a:lnTo>
                  <a:close/>
                  <a:moveTo>
                    <a:pt x="1249" y="58"/>
                  </a:moveTo>
                  <a:lnTo>
                    <a:pt x="1246" y="60"/>
                  </a:lnTo>
                  <a:lnTo>
                    <a:pt x="1243" y="63"/>
                  </a:lnTo>
                  <a:lnTo>
                    <a:pt x="1241" y="66"/>
                  </a:lnTo>
                  <a:lnTo>
                    <a:pt x="1243" y="70"/>
                  </a:lnTo>
                  <a:lnTo>
                    <a:pt x="1246" y="73"/>
                  </a:lnTo>
                  <a:lnTo>
                    <a:pt x="1249" y="75"/>
                  </a:lnTo>
                  <a:lnTo>
                    <a:pt x="1252" y="73"/>
                  </a:lnTo>
                  <a:lnTo>
                    <a:pt x="1255" y="70"/>
                  </a:lnTo>
                  <a:lnTo>
                    <a:pt x="1256" y="66"/>
                  </a:lnTo>
                  <a:lnTo>
                    <a:pt x="1255" y="63"/>
                  </a:lnTo>
                  <a:lnTo>
                    <a:pt x="1252" y="60"/>
                  </a:lnTo>
                  <a:lnTo>
                    <a:pt x="1249" y="58"/>
                  </a:lnTo>
                  <a:close/>
                  <a:moveTo>
                    <a:pt x="1200" y="58"/>
                  </a:moveTo>
                  <a:lnTo>
                    <a:pt x="1197" y="60"/>
                  </a:lnTo>
                  <a:lnTo>
                    <a:pt x="1194" y="63"/>
                  </a:lnTo>
                  <a:lnTo>
                    <a:pt x="1194" y="66"/>
                  </a:lnTo>
                  <a:lnTo>
                    <a:pt x="1194" y="70"/>
                  </a:lnTo>
                  <a:lnTo>
                    <a:pt x="1197" y="73"/>
                  </a:lnTo>
                  <a:lnTo>
                    <a:pt x="1200" y="75"/>
                  </a:lnTo>
                  <a:lnTo>
                    <a:pt x="1204" y="73"/>
                  </a:lnTo>
                  <a:lnTo>
                    <a:pt x="1206" y="70"/>
                  </a:lnTo>
                  <a:lnTo>
                    <a:pt x="1207" y="66"/>
                  </a:lnTo>
                  <a:lnTo>
                    <a:pt x="1206" y="63"/>
                  </a:lnTo>
                  <a:lnTo>
                    <a:pt x="1204" y="60"/>
                  </a:lnTo>
                  <a:lnTo>
                    <a:pt x="1200" y="58"/>
                  </a:lnTo>
                  <a:close/>
                  <a:moveTo>
                    <a:pt x="50" y="0"/>
                  </a:moveTo>
                  <a:lnTo>
                    <a:pt x="1387" y="0"/>
                  </a:lnTo>
                  <a:lnTo>
                    <a:pt x="1399" y="0"/>
                  </a:lnTo>
                  <a:lnTo>
                    <a:pt x="1412" y="0"/>
                  </a:lnTo>
                  <a:lnTo>
                    <a:pt x="1423" y="1"/>
                  </a:lnTo>
                  <a:lnTo>
                    <a:pt x="1429" y="3"/>
                  </a:lnTo>
                  <a:lnTo>
                    <a:pt x="1430" y="3"/>
                  </a:lnTo>
                  <a:lnTo>
                    <a:pt x="1433" y="6"/>
                  </a:lnTo>
                  <a:lnTo>
                    <a:pt x="1435" y="12"/>
                  </a:lnTo>
                  <a:lnTo>
                    <a:pt x="1436" y="22"/>
                  </a:lnTo>
                  <a:lnTo>
                    <a:pt x="1436" y="39"/>
                  </a:lnTo>
                  <a:lnTo>
                    <a:pt x="1436" y="54"/>
                  </a:lnTo>
                  <a:lnTo>
                    <a:pt x="1435" y="70"/>
                  </a:lnTo>
                  <a:lnTo>
                    <a:pt x="1433" y="85"/>
                  </a:lnTo>
                  <a:lnTo>
                    <a:pt x="1432" y="87"/>
                  </a:lnTo>
                  <a:lnTo>
                    <a:pt x="1394" y="132"/>
                  </a:lnTo>
                  <a:lnTo>
                    <a:pt x="42" y="132"/>
                  </a:lnTo>
                  <a:lnTo>
                    <a:pt x="3" y="85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0" y="57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2" y="12"/>
                  </a:lnTo>
                  <a:lnTo>
                    <a:pt x="3" y="6"/>
                  </a:lnTo>
                  <a:lnTo>
                    <a:pt x="6" y="3"/>
                  </a:lnTo>
                  <a:lnTo>
                    <a:pt x="8" y="3"/>
                  </a:lnTo>
                  <a:lnTo>
                    <a:pt x="14" y="1"/>
                  </a:lnTo>
                  <a:lnTo>
                    <a:pt x="26" y="0"/>
                  </a:lnTo>
                  <a:lnTo>
                    <a:pt x="38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" name="Freeform 1113">
              <a:extLst>
                <a:ext uri="{FF2B5EF4-FFF2-40B4-BE49-F238E27FC236}">
                  <a16:creationId xmlns:a16="http://schemas.microsoft.com/office/drawing/2014/main" id="{64FA8E92-6E94-40F0-9895-EAD21CB3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169" y="908893"/>
              <a:ext cx="277168" cy="210527"/>
            </a:xfrm>
            <a:custGeom>
              <a:avLst/>
              <a:gdLst>
                <a:gd name="connsiteX0" fmla="*/ 25135 w 277168"/>
                <a:gd name="connsiteY0" fmla="*/ 23520 h 210527"/>
                <a:gd name="connsiteX1" fmla="*/ 21676 w 277168"/>
                <a:gd name="connsiteY1" fmla="*/ 24442 h 210527"/>
                <a:gd name="connsiteX2" fmla="*/ 19370 w 277168"/>
                <a:gd name="connsiteY2" fmla="*/ 26979 h 210527"/>
                <a:gd name="connsiteX3" fmla="*/ 18678 w 277168"/>
                <a:gd name="connsiteY3" fmla="*/ 30207 h 210527"/>
                <a:gd name="connsiteX4" fmla="*/ 18678 w 277168"/>
                <a:gd name="connsiteY4" fmla="*/ 178014 h 210527"/>
                <a:gd name="connsiteX5" fmla="*/ 19370 w 277168"/>
                <a:gd name="connsiteY5" fmla="*/ 181473 h 210527"/>
                <a:gd name="connsiteX6" fmla="*/ 21676 w 277168"/>
                <a:gd name="connsiteY6" fmla="*/ 184010 h 210527"/>
                <a:gd name="connsiteX7" fmla="*/ 25135 w 277168"/>
                <a:gd name="connsiteY7" fmla="*/ 184932 h 210527"/>
                <a:gd name="connsiteX8" fmla="*/ 252034 w 277168"/>
                <a:gd name="connsiteY8" fmla="*/ 184932 h 210527"/>
                <a:gd name="connsiteX9" fmla="*/ 255493 w 277168"/>
                <a:gd name="connsiteY9" fmla="*/ 184010 h 210527"/>
                <a:gd name="connsiteX10" fmla="*/ 258029 w 277168"/>
                <a:gd name="connsiteY10" fmla="*/ 181473 h 210527"/>
                <a:gd name="connsiteX11" fmla="*/ 258721 w 277168"/>
                <a:gd name="connsiteY11" fmla="*/ 178014 h 210527"/>
                <a:gd name="connsiteX12" fmla="*/ 258721 w 277168"/>
                <a:gd name="connsiteY12" fmla="*/ 30207 h 210527"/>
                <a:gd name="connsiteX13" fmla="*/ 258029 w 277168"/>
                <a:gd name="connsiteY13" fmla="*/ 26979 h 210527"/>
                <a:gd name="connsiteX14" fmla="*/ 255493 w 277168"/>
                <a:gd name="connsiteY14" fmla="*/ 24442 h 210527"/>
                <a:gd name="connsiteX15" fmla="*/ 252034 w 277168"/>
                <a:gd name="connsiteY15" fmla="*/ 23520 h 210527"/>
                <a:gd name="connsiteX16" fmla="*/ 8301 w 277168"/>
                <a:gd name="connsiteY16" fmla="*/ 0 h 210527"/>
                <a:gd name="connsiteX17" fmla="*/ 268867 w 277168"/>
                <a:gd name="connsiteY17" fmla="*/ 0 h 210527"/>
                <a:gd name="connsiteX18" fmla="*/ 272095 w 277168"/>
                <a:gd name="connsiteY18" fmla="*/ 692 h 210527"/>
                <a:gd name="connsiteX19" fmla="*/ 274862 w 277168"/>
                <a:gd name="connsiteY19" fmla="*/ 2767 h 210527"/>
                <a:gd name="connsiteX20" fmla="*/ 276476 w 277168"/>
                <a:gd name="connsiteY20" fmla="*/ 5534 h 210527"/>
                <a:gd name="connsiteX21" fmla="*/ 277168 w 277168"/>
                <a:gd name="connsiteY21" fmla="*/ 8532 h 210527"/>
                <a:gd name="connsiteX22" fmla="*/ 277168 w 277168"/>
                <a:gd name="connsiteY22" fmla="*/ 201995 h 210527"/>
                <a:gd name="connsiteX23" fmla="*/ 276476 w 277168"/>
                <a:gd name="connsiteY23" fmla="*/ 205454 h 210527"/>
                <a:gd name="connsiteX24" fmla="*/ 274862 w 277168"/>
                <a:gd name="connsiteY24" fmla="*/ 208221 h 210527"/>
                <a:gd name="connsiteX25" fmla="*/ 272095 w 277168"/>
                <a:gd name="connsiteY25" fmla="*/ 209835 h 210527"/>
                <a:gd name="connsiteX26" fmla="*/ 268867 w 277168"/>
                <a:gd name="connsiteY26" fmla="*/ 210527 h 210527"/>
                <a:gd name="connsiteX27" fmla="*/ 8301 w 277168"/>
                <a:gd name="connsiteY27" fmla="*/ 210527 h 210527"/>
                <a:gd name="connsiteX28" fmla="*/ 5304 w 277168"/>
                <a:gd name="connsiteY28" fmla="*/ 209835 h 210527"/>
                <a:gd name="connsiteX29" fmla="*/ 2537 w 277168"/>
                <a:gd name="connsiteY29" fmla="*/ 208221 h 210527"/>
                <a:gd name="connsiteX30" fmla="*/ 692 w 277168"/>
                <a:gd name="connsiteY30" fmla="*/ 205454 h 210527"/>
                <a:gd name="connsiteX31" fmla="*/ 0 w 277168"/>
                <a:gd name="connsiteY31" fmla="*/ 201995 h 210527"/>
                <a:gd name="connsiteX32" fmla="*/ 0 w 277168"/>
                <a:gd name="connsiteY32" fmla="*/ 8532 h 210527"/>
                <a:gd name="connsiteX33" fmla="*/ 692 w 277168"/>
                <a:gd name="connsiteY33" fmla="*/ 5534 h 210527"/>
                <a:gd name="connsiteX34" fmla="*/ 2537 w 277168"/>
                <a:gd name="connsiteY34" fmla="*/ 2767 h 210527"/>
                <a:gd name="connsiteX35" fmla="*/ 5304 w 277168"/>
                <a:gd name="connsiteY35" fmla="*/ 692 h 210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7168" h="210527">
                  <a:moveTo>
                    <a:pt x="25135" y="23520"/>
                  </a:moveTo>
                  <a:lnTo>
                    <a:pt x="21676" y="24442"/>
                  </a:lnTo>
                  <a:lnTo>
                    <a:pt x="19370" y="26979"/>
                  </a:lnTo>
                  <a:lnTo>
                    <a:pt x="18678" y="30207"/>
                  </a:lnTo>
                  <a:lnTo>
                    <a:pt x="18678" y="178014"/>
                  </a:lnTo>
                  <a:lnTo>
                    <a:pt x="19370" y="181473"/>
                  </a:lnTo>
                  <a:lnTo>
                    <a:pt x="21676" y="184010"/>
                  </a:lnTo>
                  <a:lnTo>
                    <a:pt x="25135" y="184932"/>
                  </a:lnTo>
                  <a:lnTo>
                    <a:pt x="252034" y="184932"/>
                  </a:lnTo>
                  <a:lnTo>
                    <a:pt x="255493" y="184010"/>
                  </a:lnTo>
                  <a:lnTo>
                    <a:pt x="258029" y="181473"/>
                  </a:lnTo>
                  <a:lnTo>
                    <a:pt x="258721" y="178014"/>
                  </a:lnTo>
                  <a:lnTo>
                    <a:pt x="258721" y="30207"/>
                  </a:lnTo>
                  <a:lnTo>
                    <a:pt x="258029" y="26979"/>
                  </a:lnTo>
                  <a:lnTo>
                    <a:pt x="255493" y="24442"/>
                  </a:lnTo>
                  <a:lnTo>
                    <a:pt x="252034" y="23520"/>
                  </a:lnTo>
                  <a:close/>
                  <a:moveTo>
                    <a:pt x="8301" y="0"/>
                  </a:moveTo>
                  <a:lnTo>
                    <a:pt x="268867" y="0"/>
                  </a:lnTo>
                  <a:lnTo>
                    <a:pt x="272095" y="692"/>
                  </a:lnTo>
                  <a:lnTo>
                    <a:pt x="274862" y="2767"/>
                  </a:lnTo>
                  <a:lnTo>
                    <a:pt x="276476" y="5534"/>
                  </a:lnTo>
                  <a:lnTo>
                    <a:pt x="277168" y="8532"/>
                  </a:lnTo>
                  <a:lnTo>
                    <a:pt x="277168" y="201995"/>
                  </a:lnTo>
                  <a:lnTo>
                    <a:pt x="276476" y="205454"/>
                  </a:lnTo>
                  <a:lnTo>
                    <a:pt x="274862" y="208221"/>
                  </a:lnTo>
                  <a:lnTo>
                    <a:pt x="272095" y="209835"/>
                  </a:lnTo>
                  <a:lnTo>
                    <a:pt x="268867" y="210527"/>
                  </a:lnTo>
                  <a:lnTo>
                    <a:pt x="8301" y="210527"/>
                  </a:lnTo>
                  <a:lnTo>
                    <a:pt x="5304" y="209835"/>
                  </a:lnTo>
                  <a:lnTo>
                    <a:pt x="2537" y="208221"/>
                  </a:lnTo>
                  <a:lnTo>
                    <a:pt x="692" y="205454"/>
                  </a:lnTo>
                  <a:lnTo>
                    <a:pt x="0" y="201995"/>
                  </a:lnTo>
                  <a:lnTo>
                    <a:pt x="0" y="8532"/>
                  </a:lnTo>
                  <a:lnTo>
                    <a:pt x="692" y="5534"/>
                  </a:lnTo>
                  <a:lnTo>
                    <a:pt x="2537" y="2767"/>
                  </a:lnTo>
                  <a:lnTo>
                    <a:pt x="5304" y="69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6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4EB0D48-199C-4AF3-8215-78428D2F786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3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4EB0D48-199C-4AF3-8215-78428D2F7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0739126-6C4D-4333-B933-3869C8A5F15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3717-4BAB-7642-91EC-01D7D520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Regression vs Classification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8F3D1E0-AB1E-405D-9AC3-14A44B6A90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70" t="38982" r="15786" b="53932"/>
          <a:stretch/>
        </p:blipFill>
        <p:spPr>
          <a:xfrm>
            <a:off x="3824676" y="5198904"/>
            <a:ext cx="5768152" cy="49406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3490BBD-6672-4AF0-81E1-9E5337DE6C07}"/>
              </a:ext>
            </a:extLst>
          </p:cNvPr>
          <p:cNvSpPr/>
          <p:nvPr/>
        </p:nvSpPr>
        <p:spPr>
          <a:xfrm>
            <a:off x="3836071" y="5250872"/>
            <a:ext cx="2292299" cy="333300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CDA31CF-BE6C-4659-B268-135B37EF01DD}"/>
              </a:ext>
            </a:extLst>
          </p:cNvPr>
          <p:cNvSpPr/>
          <p:nvPr/>
        </p:nvSpPr>
        <p:spPr>
          <a:xfrm>
            <a:off x="6128370" y="5250872"/>
            <a:ext cx="3308351" cy="333300"/>
          </a:xfrm>
          <a:prstGeom prst="rect">
            <a:avLst/>
          </a:prstGeom>
          <a:solidFill>
            <a:schemeClr val="accent3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4C6DC-CF69-7648-8B52-EB7E38CE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70" t="38982" r="15786" b="53932"/>
          <a:stretch/>
        </p:blipFill>
        <p:spPr>
          <a:xfrm>
            <a:off x="3824676" y="3051670"/>
            <a:ext cx="5768152" cy="4940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D17989-AA23-4E40-A1A2-AE78322CD361}"/>
              </a:ext>
            </a:extLst>
          </p:cNvPr>
          <p:cNvGrpSpPr>
            <a:grpSpLocks/>
          </p:cNvGrpSpPr>
          <p:nvPr/>
        </p:nvGrpSpPr>
        <p:grpSpPr>
          <a:xfrm>
            <a:off x="2463264" y="1444891"/>
            <a:ext cx="1353160" cy="1265416"/>
            <a:chOff x="6381750" y="1857375"/>
            <a:chExt cx="1566863" cy="1465263"/>
          </a:xfrm>
          <a:solidFill>
            <a:schemeClr val="tx1"/>
          </a:solidFill>
        </p:grpSpPr>
        <p:sp>
          <p:nvSpPr>
            <p:cNvPr id="11" name="Freeform 89">
              <a:extLst>
                <a:ext uri="{FF2B5EF4-FFF2-40B4-BE49-F238E27FC236}">
                  <a16:creationId xmlns:a16="http://schemas.microsoft.com/office/drawing/2014/main" id="{1176DA46-3F0B-4A4F-BEF4-941F5D5A5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2413" y="2074863"/>
              <a:ext cx="1346200" cy="890588"/>
            </a:xfrm>
            <a:custGeom>
              <a:avLst/>
              <a:gdLst>
                <a:gd name="T0" fmla="*/ 206 w 415"/>
                <a:gd name="T1" fmla="*/ 273 h 274"/>
                <a:gd name="T2" fmla="*/ 78 w 415"/>
                <a:gd name="T3" fmla="*/ 273 h 274"/>
                <a:gd name="T4" fmla="*/ 12 w 415"/>
                <a:gd name="T5" fmla="*/ 221 h 274"/>
                <a:gd name="T6" fmla="*/ 22 w 415"/>
                <a:gd name="T7" fmla="*/ 167 h 274"/>
                <a:gd name="T8" fmla="*/ 25 w 415"/>
                <a:gd name="T9" fmla="*/ 162 h 274"/>
                <a:gd name="T10" fmla="*/ 24 w 415"/>
                <a:gd name="T11" fmla="*/ 153 h 274"/>
                <a:gd name="T12" fmla="*/ 2 w 415"/>
                <a:gd name="T13" fmla="*/ 108 h 274"/>
                <a:gd name="T14" fmla="*/ 6 w 415"/>
                <a:gd name="T15" fmla="*/ 60 h 274"/>
                <a:gd name="T16" fmla="*/ 45 w 415"/>
                <a:gd name="T17" fmla="*/ 14 h 274"/>
                <a:gd name="T18" fmla="*/ 85 w 415"/>
                <a:gd name="T19" fmla="*/ 2 h 274"/>
                <a:gd name="T20" fmla="*/ 139 w 415"/>
                <a:gd name="T21" fmla="*/ 15 h 274"/>
                <a:gd name="T22" fmla="*/ 163 w 415"/>
                <a:gd name="T23" fmla="*/ 35 h 274"/>
                <a:gd name="T24" fmla="*/ 172 w 415"/>
                <a:gd name="T25" fmla="*/ 36 h 274"/>
                <a:gd name="T26" fmla="*/ 240 w 415"/>
                <a:gd name="T27" fmla="*/ 3 h 274"/>
                <a:gd name="T28" fmla="*/ 303 w 415"/>
                <a:gd name="T29" fmla="*/ 14 h 274"/>
                <a:gd name="T30" fmla="*/ 358 w 415"/>
                <a:gd name="T31" fmla="*/ 72 h 274"/>
                <a:gd name="T32" fmla="*/ 368 w 415"/>
                <a:gd name="T33" fmla="*/ 112 h 274"/>
                <a:gd name="T34" fmla="*/ 375 w 415"/>
                <a:gd name="T35" fmla="*/ 122 h 274"/>
                <a:gd name="T36" fmla="*/ 414 w 415"/>
                <a:gd name="T37" fmla="*/ 194 h 274"/>
                <a:gd name="T38" fmla="*/ 361 w 415"/>
                <a:gd name="T39" fmla="*/ 268 h 274"/>
                <a:gd name="T40" fmla="*/ 328 w 415"/>
                <a:gd name="T41" fmla="*/ 273 h 274"/>
                <a:gd name="T42" fmla="*/ 206 w 415"/>
                <a:gd name="T43" fmla="*/ 273 h 274"/>
                <a:gd name="T44" fmla="*/ 206 w 415"/>
                <a:gd name="T45" fmla="*/ 244 h 274"/>
                <a:gd name="T46" fmla="*/ 206 w 415"/>
                <a:gd name="T47" fmla="*/ 244 h 274"/>
                <a:gd name="T48" fmla="*/ 333 w 415"/>
                <a:gd name="T49" fmla="*/ 244 h 274"/>
                <a:gd name="T50" fmla="*/ 384 w 415"/>
                <a:gd name="T51" fmla="*/ 197 h 274"/>
                <a:gd name="T52" fmla="*/ 383 w 415"/>
                <a:gd name="T53" fmla="*/ 183 h 274"/>
                <a:gd name="T54" fmla="*/ 380 w 415"/>
                <a:gd name="T55" fmla="*/ 171 h 274"/>
                <a:gd name="T56" fmla="*/ 344 w 415"/>
                <a:gd name="T57" fmla="*/ 141 h 274"/>
                <a:gd name="T58" fmla="*/ 337 w 415"/>
                <a:gd name="T59" fmla="*/ 132 h 274"/>
                <a:gd name="T60" fmla="*/ 338 w 415"/>
                <a:gd name="T61" fmla="*/ 113 h 274"/>
                <a:gd name="T62" fmla="*/ 323 w 415"/>
                <a:gd name="T63" fmla="*/ 68 h 274"/>
                <a:gd name="T64" fmla="*/ 269 w 415"/>
                <a:gd name="T65" fmla="*/ 33 h 274"/>
                <a:gd name="T66" fmla="*/ 204 w 415"/>
                <a:gd name="T67" fmla="*/ 48 h 274"/>
                <a:gd name="T68" fmla="*/ 172 w 415"/>
                <a:gd name="T69" fmla="*/ 94 h 274"/>
                <a:gd name="T70" fmla="*/ 161 w 415"/>
                <a:gd name="T71" fmla="*/ 100 h 274"/>
                <a:gd name="T72" fmla="*/ 117 w 415"/>
                <a:gd name="T73" fmla="*/ 105 h 274"/>
                <a:gd name="T74" fmla="*/ 93 w 415"/>
                <a:gd name="T75" fmla="*/ 124 h 274"/>
                <a:gd name="T76" fmla="*/ 80 w 415"/>
                <a:gd name="T77" fmla="*/ 158 h 274"/>
                <a:gd name="T78" fmla="*/ 73 w 415"/>
                <a:gd name="T79" fmla="*/ 166 h 274"/>
                <a:gd name="T80" fmla="*/ 43 w 415"/>
                <a:gd name="T81" fmla="*/ 221 h 274"/>
                <a:gd name="T82" fmla="*/ 51 w 415"/>
                <a:gd name="T83" fmla="*/ 233 h 274"/>
                <a:gd name="T84" fmla="*/ 82 w 415"/>
                <a:gd name="T85" fmla="*/ 245 h 274"/>
                <a:gd name="T86" fmla="*/ 206 w 415"/>
                <a:gd name="T87" fmla="*/ 24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5" h="274">
                  <a:moveTo>
                    <a:pt x="206" y="273"/>
                  </a:moveTo>
                  <a:cubicBezTo>
                    <a:pt x="164" y="273"/>
                    <a:pt x="121" y="273"/>
                    <a:pt x="78" y="273"/>
                  </a:cubicBezTo>
                  <a:cubicBezTo>
                    <a:pt x="48" y="273"/>
                    <a:pt x="19" y="252"/>
                    <a:pt x="12" y="221"/>
                  </a:cubicBezTo>
                  <a:cubicBezTo>
                    <a:pt x="8" y="203"/>
                    <a:pt x="8" y="183"/>
                    <a:pt x="22" y="167"/>
                  </a:cubicBezTo>
                  <a:cubicBezTo>
                    <a:pt x="23" y="165"/>
                    <a:pt x="24" y="163"/>
                    <a:pt x="25" y="162"/>
                  </a:cubicBezTo>
                  <a:cubicBezTo>
                    <a:pt x="28" y="158"/>
                    <a:pt x="27" y="156"/>
                    <a:pt x="24" y="153"/>
                  </a:cubicBezTo>
                  <a:cubicBezTo>
                    <a:pt x="13" y="140"/>
                    <a:pt x="5" y="124"/>
                    <a:pt x="2" y="108"/>
                  </a:cubicBezTo>
                  <a:cubicBezTo>
                    <a:pt x="0" y="92"/>
                    <a:pt x="0" y="76"/>
                    <a:pt x="6" y="60"/>
                  </a:cubicBezTo>
                  <a:cubicBezTo>
                    <a:pt x="15" y="41"/>
                    <a:pt x="27" y="25"/>
                    <a:pt x="45" y="14"/>
                  </a:cubicBezTo>
                  <a:cubicBezTo>
                    <a:pt x="57" y="7"/>
                    <a:pt x="70" y="3"/>
                    <a:pt x="85" y="2"/>
                  </a:cubicBezTo>
                  <a:cubicBezTo>
                    <a:pt x="104" y="1"/>
                    <a:pt x="122" y="5"/>
                    <a:pt x="139" y="15"/>
                  </a:cubicBezTo>
                  <a:cubicBezTo>
                    <a:pt x="149" y="20"/>
                    <a:pt x="156" y="28"/>
                    <a:pt x="163" y="35"/>
                  </a:cubicBezTo>
                  <a:cubicBezTo>
                    <a:pt x="168" y="41"/>
                    <a:pt x="168" y="41"/>
                    <a:pt x="172" y="36"/>
                  </a:cubicBezTo>
                  <a:cubicBezTo>
                    <a:pt x="191" y="17"/>
                    <a:pt x="214" y="7"/>
                    <a:pt x="240" y="3"/>
                  </a:cubicBezTo>
                  <a:cubicBezTo>
                    <a:pt x="262" y="0"/>
                    <a:pt x="283" y="4"/>
                    <a:pt x="303" y="14"/>
                  </a:cubicBezTo>
                  <a:cubicBezTo>
                    <a:pt x="328" y="27"/>
                    <a:pt x="347" y="46"/>
                    <a:pt x="358" y="72"/>
                  </a:cubicBezTo>
                  <a:cubicBezTo>
                    <a:pt x="364" y="85"/>
                    <a:pt x="366" y="98"/>
                    <a:pt x="368" y="112"/>
                  </a:cubicBezTo>
                  <a:cubicBezTo>
                    <a:pt x="368" y="117"/>
                    <a:pt x="370" y="119"/>
                    <a:pt x="375" y="122"/>
                  </a:cubicBezTo>
                  <a:cubicBezTo>
                    <a:pt x="400" y="139"/>
                    <a:pt x="415" y="163"/>
                    <a:pt x="414" y="194"/>
                  </a:cubicBezTo>
                  <a:cubicBezTo>
                    <a:pt x="413" y="228"/>
                    <a:pt x="394" y="255"/>
                    <a:pt x="361" y="268"/>
                  </a:cubicBezTo>
                  <a:cubicBezTo>
                    <a:pt x="351" y="272"/>
                    <a:pt x="340" y="274"/>
                    <a:pt x="328" y="273"/>
                  </a:cubicBezTo>
                  <a:cubicBezTo>
                    <a:pt x="288" y="273"/>
                    <a:pt x="247" y="273"/>
                    <a:pt x="206" y="273"/>
                  </a:cubicBezTo>
                  <a:close/>
                  <a:moveTo>
                    <a:pt x="206" y="244"/>
                  </a:moveTo>
                  <a:cubicBezTo>
                    <a:pt x="206" y="244"/>
                    <a:pt x="206" y="244"/>
                    <a:pt x="206" y="244"/>
                  </a:cubicBezTo>
                  <a:cubicBezTo>
                    <a:pt x="248" y="244"/>
                    <a:pt x="290" y="244"/>
                    <a:pt x="333" y="244"/>
                  </a:cubicBezTo>
                  <a:cubicBezTo>
                    <a:pt x="358" y="244"/>
                    <a:pt x="382" y="224"/>
                    <a:pt x="384" y="197"/>
                  </a:cubicBezTo>
                  <a:cubicBezTo>
                    <a:pt x="384" y="192"/>
                    <a:pt x="382" y="188"/>
                    <a:pt x="383" y="183"/>
                  </a:cubicBezTo>
                  <a:cubicBezTo>
                    <a:pt x="384" y="178"/>
                    <a:pt x="382" y="175"/>
                    <a:pt x="380" y="171"/>
                  </a:cubicBezTo>
                  <a:cubicBezTo>
                    <a:pt x="373" y="155"/>
                    <a:pt x="360" y="145"/>
                    <a:pt x="344" y="141"/>
                  </a:cubicBezTo>
                  <a:cubicBezTo>
                    <a:pt x="339" y="139"/>
                    <a:pt x="337" y="137"/>
                    <a:pt x="337" y="132"/>
                  </a:cubicBezTo>
                  <a:cubicBezTo>
                    <a:pt x="338" y="126"/>
                    <a:pt x="337" y="119"/>
                    <a:pt x="338" y="113"/>
                  </a:cubicBezTo>
                  <a:cubicBezTo>
                    <a:pt x="339" y="96"/>
                    <a:pt x="332" y="81"/>
                    <a:pt x="323" y="68"/>
                  </a:cubicBezTo>
                  <a:cubicBezTo>
                    <a:pt x="310" y="49"/>
                    <a:pt x="291" y="38"/>
                    <a:pt x="269" y="33"/>
                  </a:cubicBezTo>
                  <a:cubicBezTo>
                    <a:pt x="245" y="28"/>
                    <a:pt x="223" y="34"/>
                    <a:pt x="204" y="48"/>
                  </a:cubicBezTo>
                  <a:cubicBezTo>
                    <a:pt x="189" y="59"/>
                    <a:pt x="176" y="73"/>
                    <a:pt x="172" y="94"/>
                  </a:cubicBezTo>
                  <a:cubicBezTo>
                    <a:pt x="171" y="100"/>
                    <a:pt x="168" y="102"/>
                    <a:pt x="161" y="100"/>
                  </a:cubicBezTo>
                  <a:cubicBezTo>
                    <a:pt x="146" y="97"/>
                    <a:pt x="132" y="99"/>
                    <a:pt x="117" y="105"/>
                  </a:cubicBezTo>
                  <a:cubicBezTo>
                    <a:pt x="107" y="110"/>
                    <a:pt x="100" y="116"/>
                    <a:pt x="93" y="124"/>
                  </a:cubicBezTo>
                  <a:cubicBezTo>
                    <a:pt x="85" y="134"/>
                    <a:pt x="83" y="146"/>
                    <a:pt x="80" y="158"/>
                  </a:cubicBezTo>
                  <a:cubicBezTo>
                    <a:pt x="80" y="163"/>
                    <a:pt x="78" y="165"/>
                    <a:pt x="73" y="166"/>
                  </a:cubicBezTo>
                  <a:cubicBezTo>
                    <a:pt x="45" y="171"/>
                    <a:pt x="33" y="197"/>
                    <a:pt x="43" y="221"/>
                  </a:cubicBezTo>
                  <a:cubicBezTo>
                    <a:pt x="45" y="225"/>
                    <a:pt x="47" y="230"/>
                    <a:pt x="51" y="233"/>
                  </a:cubicBezTo>
                  <a:cubicBezTo>
                    <a:pt x="60" y="240"/>
                    <a:pt x="70" y="245"/>
                    <a:pt x="82" y="245"/>
                  </a:cubicBezTo>
                  <a:cubicBezTo>
                    <a:pt x="123" y="244"/>
                    <a:pt x="165" y="244"/>
                    <a:pt x="206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942E863F-0CD5-442F-94B1-2600084E6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738" y="3043238"/>
              <a:ext cx="227013" cy="276225"/>
            </a:xfrm>
            <a:custGeom>
              <a:avLst/>
              <a:gdLst>
                <a:gd name="T0" fmla="*/ 16 w 70"/>
                <a:gd name="T1" fmla="*/ 83 h 85"/>
                <a:gd name="T2" fmla="*/ 7 w 70"/>
                <a:gd name="T3" fmla="*/ 68 h 85"/>
                <a:gd name="T4" fmla="*/ 34 w 70"/>
                <a:gd name="T5" fmla="*/ 14 h 85"/>
                <a:gd name="T6" fmla="*/ 40 w 70"/>
                <a:gd name="T7" fmla="*/ 4 h 85"/>
                <a:gd name="T8" fmla="*/ 47 w 70"/>
                <a:gd name="T9" fmla="*/ 0 h 85"/>
                <a:gd name="T10" fmla="*/ 62 w 70"/>
                <a:gd name="T11" fmla="*/ 0 h 85"/>
                <a:gd name="T12" fmla="*/ 67 w 70"/>
                <a:gd name="T13" fmla="*/ 9 h 85"/>
                <a:gd name="T14" fmla="*/ 33 w 70"/>
                <a:gd name="T15" fmla="*/ 76 h 85"/>
                <a:gd name="T16" fmla="*/ 16 w 70"/>
                <a:gd name="T17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5">
                  <a:moveTo>
                    <a:pt x="16" y="83"/>
                  </a:moveTo>
                  <a:cubicBezTo>
                    <a:pt x="0" y="83"/>
                    <a:pt x="0" y="83"/>
                    <a:pt x="7" y="68"/>
                  </a:cubicBezTo>
                  <a:cubicBezTo>
                    <a:pt x="16" y="50"/>
                    <a:pt x="25" y="32"/>
                    <a:pt x="34" y="14"/>
                  </a:cubicBezTo>
                  <a:cubicBezTo>
                    <a:pt x="36" y="11"/>
                    <a:pt x="38" y="8"/>
                    <a:pt x="40" y="4"/>
                  </a:cubicBezTo>
                  <a:cubicBezTo>
                    <a:pt x="42" y="2"/>
                    <a:pt x="44" y="0"/>
                    <a:pt x="47" y="0"/>
                  </a:cubicBezTo>
                  <a:cubicBezTo>
                    <a:pt x="52" y="0"/>
                    <a:pt x="57" y="0"/>
                    <a:pt x="62" y="0"/>
                  </a:cubicBezTo>
                  <a:cubicBezTo>
                    <a:pt x="68" y="1"/>
                    <a:pt x="70" y="3"/>
                    <a:pt x="67" y="9"/>
                  </a:cubicBezTo>
                  <a:cubicBezTo>
                    <a:pt x="56" y="31"/>
                    <a:pt x="44" y="53"/>
                    <a:pt x="33" y="76"/>
                  </a:cubicBezTo>
                  <a:cubicBezTo>
                    <a:pt x="29" y="85"/>
                    <a:pt x="23" y="83"/>
                    <a:pt x="1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91">
              <a:extLst>
                <a:ext uri="{FF2B5EF4-FFF2-40B4-BE49-F238E27FC236}">
                  <a16:creationId xmlns:a16="http://schemas.microsoft.com/office/drawing/2014/main" id="{32BDEF5E-F9F3-4662-9677-E38B34651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3043238"/>
              <a:ext cx="230188" cy="269875"/>
            </a:xfrm>
            <a:custGeom>
              <a:avLst/>
              <a:gdLst>
                <a:gd name="T0" fmla="*/ 16 w 71"/>
                <a:gd name="T1" fmla="*/ 83 h 83"/>
                <a:gd name="T2" fmla="*/ 8 w 71"/>
                <a:gd name="T3" fmla="*/ 68 h 83"/>
                <a:gd name="T4" fmla="*/ 36 w 71"/>
                <a:gd name="T5" fmla="*/ 10 h 83"/>
                <a:gd name="T6" fmla="*/ 53 w 71"/>
                <a:gd name="T7" fmla="*/ 0 h 83"/>
                <a:gd name="T8" fmla="*/ 63 w 71"/>
                <a:gd name="T9" fmla="*/ 17 h 83"/>
                <a:gd name="T10" fmla="*/ 35 w 71"/>
                <a:gd name="T11" fmla="*/ 72 h 83"/>
                <a:gd name="T12" fmla="*/ 16 w 71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83">
                  <a:moveTo>
                    <a:pt x="16" y="83"/>
                  </a:moveTo>
                  <a:cubicBezTo>
                    <a:pt x="0" y="83"/>
                    <a:pt x="0" y="83"/>
                    <a:pt x="8" y="68"/>
                  </a:cubicBezTo>
                  <a:cubicBezTo>
                    <a:pt x="17" y="49"/>
                    <a:pt x="27" y="30"/>
                    <a:pt x="36" y="10"/>
                  </a:cubicBezTo>
                  <a:cubicBezTo>
                    <a:pt x="40" y="3"/>
                    <a:pt x="45" y="0"/>
                    <a:pt x="53" y="0"/>
                  </a:cubicBezTo>
                  <a:cubicBezTo>
                    <a:pt x="71" y="1"/>
                    <a:pt x="71" y="0"/>
                    <a:pt x="63" y="17"/>
                  </a:cubicBezTo>
                  <a:cubicBezTo>
                    <a:pt x="54" y="35"/>
                    <a:pt x="45" y="54"/>
                    <a:pt x="35" y="72"/>
                  </a:cubicBezTo>
                  <a:cubicBezTo>
                    <a:pt x="30" y="83"/>
                    <a:pt x="29" y="83"/>
                    <a:pt x="1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92">
              <a:extLst>
                <a:ext uri="{FF2B5EF4-FFF2-40B4-BE49-F238E27FC236}">
                  <a16:creationId xmlns:a16="http://schemas.microsoft.com/office/drawing/2014/main" id="{6DA1312C-7DAF-4BD6-82F6-3A0137E6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043238"/>
              <a:ext cx="223838" cy="279400"/>
            </a:xfrm>
            <a:custGeom>
              <a:avLst/>
              <a:gdLst>
                <a:gd name="T0" fmla="*/ 17 w 69"/>
                <a:gd name="T1" fmla="*/ 83 h 86"/>
                <a:gd name="T2" fmla="*/ 7 w 69"/>
                <a:gd name="T3" fmla="*/ 69 h 86"/>
                <a:gd name="T4" fmla="*/ 34 w 69"/>
                <a:gd name="T5" fmla="*/ 14 h 86"/>
                <a:gd name="T6" fmla="*/ 40 w 69"/>
                <a:gd name="T7" fmla="*/ 4 h 86"/>
                <a:gd name="T8" fmla="*/ 47 w 69"/>
                <a:gd name="T9" fmla="*/ 0 h 86"/>
                <a:gd name="T10" fmla="*/ 63 w 69"/>
                <a:gd name="T11" fmla="*/ 1 h 86"/>
                <a:gd name="T12" fmla="*/ 67 w 69"/>
                <a:gd name="T13" fmla="*/ 7 h 86"/>
                <a:gd name="T14" fmla="*/ 50 w 69"/>
                <a:gd name="T15" fmla="*/ 41 h 86"/>
                <a:gd name="T16" fmla="*/ 36 w 69"/>
                <a:gd name="T17" fmla="*/ 70 h 86"/>
                <a:gd name="T18" fmla="*/ 17 w 69"/>
                <a:gd name="T1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86">
                  <a:moveTo>
                    <a:pt x="17" y="83"/>
                  </a:moveTo>
                  <a:cubicBezTo>
                    <a:pt x="0" y="83"/>
                    <a:pt x="0" y="83"/>
                    <a:pt x="7" y="69"/>
                  </a:cubicBezTo>
                  <a:cubicBezTo>
                    <a:pt x="16" y="51"/>
                    <a:pt x="25" y="33"/>
                    <a:pt x="34" y="14"/>
                  </a:cubicBezTo>
                  <a:cubicBezTo>
                    <a:pt x="36" y="11"/>
                    <a:pt x="38" y="8"/>
                    <a:pt x="40" y="4"/>
                  </a:cubicBezTo>
                  <a:cubicBezTo>
                    <a:pt x="41" y="2"/>
                    <a:pt x="44" y="0"/>
                    <a:pt x="47" y="0"/>
                  </a:cubicBezTo>
                  <a:cubicBezTo>
                    <a:pt x="52" y="0"/>
                    <a:pt x="58" y="0"/>
                    <a:pt x="63" y="1"/>
                  </a:cubicBezTo>
                  <a:cubicBezTo>
                    <a:pt x="68" y="1"/>
                    <a:pt x="69" y="3"/>
                    <a:pt x="67" y="7"/>
                  </a:cubicBezTo>
                  <a:cubicBezTo>
                    <a:pt x="61" y="19"/>
                    <a:pt x="56" y="30"/>
                    <a:pt x="50" y="41"/>
                  </a:cubicBezTo>
                  <a:cubicBezTo>
                    <a:pt x="46" y="51"/>
                    <a:pt x="40" y="60"/>
                    <a:pt x="36" y="70"/>
                  </a:cubicBezTo>
                  <a:cubicBezTo>
                    <a:pt x="32" y="80"/>
                    <a:pt x="26" y="86"/>
                    <a:pt x="17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Freeform 93">
              <a:extLst>
                <a:ext uri="{FF2B5EF4-FFF2-40B4-BE49-F238E27FC236}">
                  <a16:creationId xmlns:a16="http://schemas.microsoft.com/office/drawing/2014/main" id="{707E8BB7-DAA6-4B25-9499-42FD19AA9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400" y="3040063"/>
              <a:ext cx="227013" cy="276225"/>
            </a:xfrm>
            <a:custGeom>
              <a:avLst/>
              <a:gdLst>
                <a:gd name="T0" fmla="*/ 16 w 70"/>
                <a:gd name="T1" fmla="*/ 84 h 85"/>
                <a:gd name="T2" fmla="*/ 8 w 70"/>
                <a:gd name="T3" fmla="*/ 69 h 85"/>
                <a:gd name="T4" fmla="*/ 37 w 70"/>
                <a:gd name="T5" fmla="*/ 11 h 85"/>
                <a:gd name="T6" fmla="*/ 52 w 70"/>
                <a:gd name="T7" fmla="*/ 1 h 85"/>
                <a:gd name="T8" fmla="*/ 63 w 70"/>
                <a:gd name="T9" fmla="*/ 1 h 85"/>
                <a:gd name="T10" fmla="*/ 67 w 70"/>
                <a:gd name="T11" fmla="*/ 9 h 85"/>
                <a:gd name="T12" fmla="*/ 47 w 70"/>
                <a:gd name="T13" fmla="*/ 49 h 85"/>
                <a:gd name="T14" fmla="*/ 34 w 70"/>
                <a:gd name="T15" fmla="*/ 75 h 85"/>
                <a:gd name="T16" fmla="*/ 20 w 70"/>
                <a:gd name="T17" fmla="*/ 84 h 85"/>
                <a:gd name="T18" fmla="*/ 16 w 70"/>
                <a:gd name="T19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5">
                  <a:moveTo>
                    <a:pt x="16" y="84"/>
                  </a:moveTo>
                  <a:cubicBezTo>
                    <a:pt x="0" y="84"/>
                    <a:pt x="0" y="83"/>
                    <a:pt x="8" y="69"/>
                  </a:cubicBezTo>
                  <a:cubicBezTo>
                    <a:pt x="18" y="50"/>
                    <a:pt x="27" y="30"/>
                    <a:pt x="37" y="11"/>
                  </a:cubicBezTo>
                  <a:cubicBezTo>
                    <a:pt x="40" y="4"/>
                    <a:pt x="45" y="0"/>
                    <a:pt x="52" y="1"/>
                  </a:cubicBezTo>
                  <a:cubicBezTo>
                    <a:pt x="56" y="2"/>
                    <a:pt x="59" y="1"/>
                    <a:pt x="63" y="1"/>
                  </a:cubicBezTo>
                  <a:cubicBezTo>
                    <a:pt x="69" y="2"/>
                    <a:pt x="70" y="4"/>
                    <a:pt x="67" y="9"/>
                  </a:cubicBezTo>
                  <a:cubicBezTo>
                    <a:pt x="61" y="22"/>
                    <a:pt x="54" y="36"/>
                    <a:pt x="47" y="49"/>
                  </a:cubicBezTo>
                  <a:cubicBezTo>
                    <a:pt x="43" y="58"/>
                    <a:pt x="38" y="66"/>
                    <a:pt x="34" y="75"/>
                  </a:cubicBezTo>
                  <a:cubicBezTo>
                    <a:pt x="31" y="82"/>
                    <a:pt x="27" y="85"/>
                    <a:pt x="20" y="84"/>
                  </a:cubicBezTo>
                  <a:cubicBezTo>
                    <a:pt x="19" y="84"/>
                    <a:pt x="18" y="84"/>
                    <a:pt x="1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94">
              <a:extLst>
                <a:ext uri="{FF2B5EF4-FFF2-40B4-BE49-F238E27FC236}">
                  <a16:creationId xmlns:a16="http://schemas.microsoft.com/office/drawing/2014/main" id="{1F5AB01E-5F14-4E55-859E-ADC4499C5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825" y="1857375"/>
              <a:ext cx="95250" cy="158750"/>
            </a:xfrm>
            <a:custGeom>
              <a:avLst/>
              <a:gdLst>
                <a:gd name="T0" fmla="*/ 29 w 29"/>
                <a:gd name="T1" fmla="*/ 24 h 49"/>
                <a:gd name="T2" fmla="*/ 29 w 29"/>
                <a:gd name="T3" fmla="*/ 37 h 49"/>
                <a:gd name="T4" fmla="*/ 18 w 29"/>
                <a:gd name="T5" fmla="*/ 48 h 49"/>
                <a:gd name="T6" fmla="*/ 0 w 29"/>
                <a:gd name="T7" fmla="*/ 31 h 49"/>
                <a:gd name="T8" fmla="*/ 0 w 29"/>
                <a:gd name="T9" fmla="*/ 8 h 49"/>
                <a:gd name="T10" fmla="*/ 7 w 29"/>
                <a:gd name="T11" fmla="*/ 0 h 49"/>
                <a:gd name="T12" fmla="*/ 22 w 29"/>
                <a:gd name="T13" fmla="*/ 0 h 49"/>
                <a:gd name="T14" fmla="*/ 29 w 29"/>
                <a:gd name="T15" fmla="*/ 7 h 49"/>
                <a:gd name="T16" fmla="*/ 29 w 29"/>
                <a:gd name="T17" fmla="*/ 24 h 49"/>
                <a:gd name="T18" fmla="*/ 29 w 29"/>
                <a:gd name="T1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9">
                  <a:moveTo>
                    <a:pt x="29" y="24"/>
                  </a:moveTo>
                  <a:cubicBezTo>
                    <a:pt x="29" y="28"/>
                    <a:pt x="29" y="33"/>
                    <a:pt x="29" y="37"/>
                  </a:cubicBezTo>
                  <a:cubicBezTo>
                    <a:pt x="29" y="46"/>
                    <a:pt x="27" y="48"/>
                    <a:pt x="18" y="48"/>
                  </a:cubicBezTo>
                  <a:cubicBezTo>
                    <a:pt x="0" y="49"/>
                    <a:pt x="0" y="49"/>
                    <a:pt x="0" y="31"/>
                  </a:cubicBezTo>
                  <a:cubicBezTo>
                    <a:pt x="0" y="23"/>
                    <a:pt x="0" y="16"/>
                    <a:pt x="0" y="8"/>
                  </a:cubicBezTo>
                  <a:cubicBezTo>
                    <a:pt x="0" y="3"/>
                    <a:pt x="2" y="0"/>
                    <a:pt x="7" y="0"/>
                  </a:cubicBezTo>
                  <a:cubicBezTo>
                    <a:pt x="12" y="1"/>
                    <a:pt x="17" y="0"/>
                    <a:pt x="22" y="0"/>
                  </a:cubicBezTo>
                  <a:cubicBezTo>
                    <a:pt x="26" y="0"/>
                    <a:pt x="29" y="3"/>
                    <a:pt x="29" y="7"/>
                  </a:cubicBezTo>
                  <a:cubicBezTo>
                    <a:pt x="29" y="13"/>
                    <a:pt x="29" y="18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5D1592D8-B5CF-48BC-B3F5-EB8C7CE13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88" y="1903413"/>
              <a:ext cx="152400" cy="171450"/>
            </a:xfrm>
            <a:custGeom>
              <a:avLst/>
              <a:gdLst>
                <a:gd name="T0" fmla="*/ 25 w 47"/>
                <a:gd name="T1" fmla="*/ 53 h 53"/>
                <a:gd name="T2" fmla="*/ 19 w 47"/>
                <a:gd name="T3" fmla="*/ 49 h 53"/>
                <a:gd name="T4" fmla="*/ 3 w 47"/>
                <a:gd name="T5" fmla="*/ 21 h 53"/>
                <a:gd name="T6" fmla="*/ 7 w 47"/>
                <a:gd name="T7" fmla="*/ 10 h 53"/>
                <a:gd name="T8" fmla="*/ 33 w 47"/>
                <a:gd name="T9" fmla="*/ 17 h 53"/>
                <a:gd name="T10" fmla="*/ 45 w 47"/>
                <a:gd name="T11" fmla="*/ 37 h 53"/>
                <a:gd name="T12" fmla="*/ 45 w 47"/>
                <a:gd name="T13" fmla="*/ 43 h 53"/>
                <a:gd name="T14" fmla="*/ 25 w 47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53">
                  <a:moveTo>
                    <a:pt x="25" y="53"/>
                  </a:moveTo>
                  <a:cubicBezTo>
                    <a:pt x="22" y="53"/>
                    <a:pt x="21" y="51"/>
                    <a:pt x="19" y="49"/>
                  </a:cubicBezTo>
                  <a:cubicBezTo>
                    <a:pt x="14" y="40"/>
                    <a:pt x="8" y="30"/>
                    <a:pt x="3" y="21"/>
                  </a:cubicBezTo>
                  <a:cubicBezTo>
                    <a:pt x="0" y="14"/>
                    <a:pt x="1" y="13"/>
                    <a:pt x="7" y="10"/>
                  </a:cubicBezTo>
                  <a:cubicBezTo>
                    <a:pt x="25" y="0"/>
                    <a:pt x="23" y="0"/>
                    <a:pt x="33" y="17"/>
                  </a:cubicBezTo>
                  <a:cubicBezTo>
                    <a:pt x="37" y="24"/>
                    <a:pt x="41" y="31"/>
                    <a:pt x="45" y="37"/>
                  </a:cubicBezTo>
                  <a:cubicBezTo>
                    <a:pt x="46" y="39"/>
                    <a:pt x="47" y="41"/>
                    <a:pt x="45" y="43"/>
                  </a:cubicBezTo>
                  <a:cubicBezTo>
                    <a:pt x="39" y="47"/>
                    <a:pt x="33" y="52"/>
                    <a:pt x="25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Freeform 96">
              <a:extLst>
                <a:ext uri="{FF2B5EF4-FFF2-40B4-BE49-F238E27FC236}">
                  <a16:creationId xmlns:a16="http://schemas.microsoft.com/office/drawing/2014/main" id="{1C72D215-62F4-496D-93A0-0B2AA65A7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138" y="2078038"/>
              <a:ext cx="174625" cy="147638"/>
            </a:xfrm>
            <a:custGeom>
              <a:avLst/>
              <a:gdLst>
                <a:gd name="T0" fmla="*/ 38 w 54"/>
                <a:gd name="T1" fmla="*/ 45 h 45"/>
                <a:gd name="T2" fmla="*/ 36 w 54"/>
                <a:gd name="T3" fmla="*/ 45 h 45"/>
                <a:gd name="T4" fmla="*/ 5 w 54"/>
                <a:gd name="T5" fmla="*/ 27 h 45"/>
                <a:gd name="T6" fmla="*/ 7 w 54"/>
                <a:gd name="T7" fmla="*/ 10 h 45"/>
                <a:gd name="T8" fmla="*/ 20 w 54"/>
                <a:gd name="T9" fmla="*/ 3 h 45"/>
                <a:gd name="T10" fmla="*/ 50 w 54"/>
                <a:gd name="T11" fmla="*/ 21 h 45"/>
                <a:gd name="T12" fmla="*/ 52 w 54"/>
                <a:gd name="T13" fmla="*/ 28 h 45"/>
                <a:gd name="T14" fmla="*/ 43 w 54"/>
                <a:gd name="T15" fmla="*/ 43 h 45"/>
                <a:gd name="T16" fmla="*/ 38 w 54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5">
                  <a:moveTo>
                    <a:pt x="38" y="45"/>
                  </a:moveTo>
                  <a:cubicBezTo>
                    <a:pt x="38" y="45"/>
                    <a:pt x="37" y="45"/>
                    <a:pt x="36" y="45"/>
                  </a:cubicBezTo>
                  <a:cubicBezTo>
                    <a:pt x="26" y="39"/>
                    <a:pt x="15" y="34"/>
                    <a:pt x="5" y="27"/>
                  </a:cubicBezTo>
                  <a:cubicBezTo>
                    <a:pt x="0" y="23"/>
                    <a:pt x="1" y="19"/>
                    <a:pt x="7" y="10"/>
                  </a:cubicBezTo>
                  <a:cubicBezTo>
                    <a:pt x="12" y="1"/>
                    <a:pt x="14" y="0"/>
                    <a:pt x="20" y="3"/>
                  </a:cubicBezTo>
                  <a:cubicBezTo>
                    <a:pt x="30" y="9"/>
                    <a:pt x="40" y="15"/>
                    <a:pt x="50" y="21"/>
                  </a:cubicBezTo>
                  <a:cubicBezTo>
                    <a:pt x="53" y="23"/>
                    <a:pt x="54" y="25"/>
                    <a:pt x="52" y="28"/>
                  </a:cubicBezTo>
                  <a:cubicBezTo>
                    <a:pt x="49" y="33"/>
                    <a:pt x="46" y="38"/>
                    <a:pt x="43" y="43"/>
                  </a:cubicBezTo>
                  <a:cubicBezTo>
                    <a:pt x="42" y="45"/>
                    <a:pt x="40" y="45"/>
                    <a:pt x="38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0BA8F106-0475-466D-B39D-57CBD401B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738" y="1909763"/>
              <a:ext cx="149225" cy="171450"/>
            </a:xfrm>
            <a:custGeom>
              <a:avLst/>
              <a:gdLst>
                <a:gd name="T0" fmla="*/ 46 w 46"/>
                <a:gd name="T1" fmla="*/ 15 h 53"/>
                <a:gd name="T2" fmla="*/ 41 w 46"/>
                <a:gd name="T3" fmla="*/ 24 h 53"/>
                <a:gd name="T4" fmla="*/ 30 w 46"/>
                <a:gd name="T5" fmla="*/ 44 h 53"/>
                <a:gd name="T6" fmla="*/ 15 w 46"/>
                <a:gd name="T7" fmla="*/ 49 h 53"/>
                <a:gd name="T8" fmla="*/ 7 w 46"/>
                <a:gd name="T9" fmla="*/ 26 h 53"/>
                <a:gd name="T10" fmla="*/ 20 w 46"/>
                <a:gd name="T11" fmla="*/ 4 h 53"/>
                <a:gd name="T12" fmla="*/ 27 w 46"/>
                <a:gd name="T13" fmla="*/ 1 h 53"/>
                <a:gd name="T14" fmla="*/ 43 w 46"/>
                <a:gd name="T15" fmla="*/ 10 h 53"/>
                <a:gd name="T16" fmla="*/ 46 w 46"/>
                <a:gd name="T1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3">
                  <a:moveTo>
                    <a:pt x="46" y="15"/>
                  </a:moveTo>
                  <a:cubicBezTo>
                    <a:pt x="44" y="17"/>
                    <a:pt x="43" y="21"/>
                    <a:pt x="41" y="24"/>
                  </a:cubicBezTo>
                  <a:cubicBezTo>
                    <a:pt x="37" y="30"/>
                    <a:pt x="33" y="37"/>
                    <a:pt x="30" y="44"/>
                  </a:cubicBezTo>
                  <a:cubicBezTo>
                    <a:pt x="26" y="52"/>
                    <a:pt x="22" y="53"/>
                    <a:pt x="15" y="49"/>
                  </a:cubicBezTo>
                  <a:cubicBezTo>
                    <a:pt x="1" y="43"/>
                    <a:pt x="0" y="41"/>
                    <a:pt x="7" y="26"/>
                  </a:cubicBezTo>
                  <a:cubicBezTo>
                    <a:pt x="11" y="19"/>
                    <a:pt x="17" y="12"/>
                    <a:pt x="20" y="4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3"/>
                    <a:pt x="38" y="6"/>
                    <a:pt x="43" y="10"/>
                  </a:cubicBezTo>
                  <a:cubicBezTo>
                    <a:pt x="45" y="11"/>
                    <a:pt x="45" y="12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Freeform 98">
              <a:extLst>
                <a:ext uri="{FF2B5EF4-FFF2-40B4-BE49-F238E27FC236}">
                  <a16:creationId xmlns:a16="http://schemas.microsoft.com/office/drawing/2014/main" id="{79E93FD6-36CA-4677-8189-0038BAEE6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2517775"/>
              <a:ext cx="174625" cy="149225"/>
            </a:xfrm>
            <a:custGeom>
              <a:avLst/>
              <a:gdLst>
                <a:gd name="T0" fmla="*/ 54 w 54"/>
                <a:gd name="T1" fmla="*/ 21 h 46"/>
                <a:gd name="T2" fmla="*/ 51 w 54"/>
                <a:gd name="T3" fmla="*/ 26 h 46"/>
                <a:gd name="T4" fmla="*/ 19 w 54"/>
                <a:gd name="T5" fmla="*/ 44 h 46"/>
                <a:gd name="T6" fmla="*/ 10 w 54"/>
                <a:gd name="T7" fmla="*/ 41 h 46"/>
                <a:gd name="T8" fmla="*/ 16 w 54"/>
                <a:gd name="T9" fmla="*/ 14 h 46"/>
                <a:gd name="T10" fmla="*/ 35 w 54"/>
                <a:gd name="T11" fmla="*/ 3 h 46"/>
                <a:gd name="T12" fmla="*/ 42 w 54"/>
                <a:gd name="T13" fmla="*/ 2 h 46"/>
                <a:gd name="T14" fmla="*/ 54 w 54"/>
                <a:gd name="T15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6">
                  <a:moveTo>
                    <a:pt x="54" y="21"/>
                  </a:moveTo>
                  <a:cubicBezTo>
                    <a:pt x="54" y="24"/>
                    <a:pt x="52" y="25"/>
                    <a:pt x="51" y="26"/>
                  </a:cubicBezTo>
                  <a:cubicBezTo>
                    <a:pt x="40" y="32"/>
                    <a:pt x="30" y="38"/>
                    <a:pt x="19" y="44"/>
                  </a:cubicBezTo>
                  <a:cubicBezTo>
                    <a:pt x="16" y="46"/>
                    <a:pt x="13" y="45"/>
                    <a:pt x="10" y="41"/>
                  </a:cubicBezTo>
                  <a:cubicBezTo>
                    <a:pt x="0" y="27"/>
                    <a:pt x="1" y="23"/>
                    <a:pt x="16" y="14"/>
                  </a:cubicBezTo>
                  <a:cubicBezTo>
                    <a:pt x="22" y="10"/>
                    <a:pt x="28" y="6"/>
                    <a:pt x="35" y="3"/>
                  </a:cubicBezTo>
                  <a:cubicBezTo>
                    <a:pt x="37" y="1"/>
                    <a:pt x="40" y="0"/>
                    <a:pt x="42" y="2"/>
                  </a:cubicBezTo>
                  <a:cubicBezTo>
                    <a:pt x="47" y="8"/>
                    <a:pt x="50" y="15"/>
                    <a:pt x="5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Freeform 99">
              <a:extLst>
                <a:ext uri="{FF2B5EF4-FFF2-40B4-BE49-F238E27FC236}">
                  <a16:creationId xmlns:a16="http://schemas.microsoft.com/office/drawing/2014/main" id="{6B9F4BB0-C68A-4656-A8EA-E9466725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0" y="2325688"/>
              <a:ext cx="158750" cy="96838"/>
            </a:xfrm>
            <a:custGeom>
              <a:avLst/>
              <a:gdLst>
                <a:gd name="T0" fmla="*/ 24 w 49"/>
                <a:gd name="T1" fmla="*/ 29 h 30"/>
                <a:gd name="T2" fmla="*/ 10 w 49"/>
                <a:gd name="T3" fmla="*/ 29 h 30"/>
                <a:gd name="T4" fmla="*/ 2 w 49"/>
                <a:gd name="T5" fmla="*/ 22 h 30"/>
                <a:gd name="T6" fmla="*/ 22 w 49"/>
                <a:gd name="T7" fmla="*/ 0 h 30"/>
                <a:gd name="T8" fmla="*/ 41 w 49"/>
                <a:gd name="T9" fmla="*/ 0 h 30"/>
                <a:gd name="T10" fmla="*/ 48 w 49"/>
                <a:gd name="T11" fmla="*/ 8 h 30"/>
                <a:gd name="T12" fmla="*/ 30 w 49"/>
                <a:gd name="T13" fmla="*/ 29 h 30"/>
                <a:gd name="T14" fmla="*/ 24 w 49"/>
                <a:gd name="T15" fmla="*/ 29 h 30"/>
                <a:gd name="T16" fmla="*/ 24 w 49"/>
                <a:gd name="T1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0">
                  <a:moveTo>
                    <a:pt x="24" y="29"/>
                  </a:moveTo>
                  <a:cubicBezTo>
                    <a:pt x="19" y="29"/>
                    <a:pt x="14" y="29"/>
                    <a:pt x="10" y="29"/>
                  </a:cubicBezTo>
                  <a:cubicBezTo>
                    <a:pt x="5" y="29"/>
                    <a:pt x="3" y="27"/>
                    <a:pt x="2" y="22"/>
                  </a:cubicBezTo>
                  <a:cubicBezTo>
                    <a:pt x="0" y="2"/>
                    <a:pt x="1" y="0"/>
                    <a:pt x="22" y="0"/>
                  </a:cubicBezTo>
                  <a:cubicBezTo>
                    <a:pt x="28" y="0"/>
                    <a:pt x="34" y="0"/>
                    <a:pt x="41" y="0"/>
                  </a:cubicBezTo>
                  <a:cubicBezTo>
                    <a:pt x="46" y="0"/>
                    <a:pt x="48" y="3"/>
                    <a:pt x="48" y="8"/>
                  </a:cubicBezTo>
                  <a:cubicBezTo>
                    <a:pt x="49" y="28"/>
                    <a:pt x="49" y="30"/>
                    <a:pt x="30" y="29"/>
                  </a:cubicBezTo>
                  <a:cubicBezTo>
                    <a:pt x="28" y="29"/>
                    <a:pt x="26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FD462-4AA6-4D93-89EE-EC5C89D7E71C}"/>
              </a:ext>
            </a:extLst>
          </p:cNvPr>
          <p:cNvGrpSpPr>
            <a:grpSpLocks/>
          </p:cNvGrpSpPr>
          <p:nvPr/>
        </p:nvGrpSpPr>
        <p:grpSpPr>
          <a:xfrm>
            <a:off x="2407149" y="3729184"/>
            <a:ext cx="1353160" cy="1265416"/>
            <a:chOff x="4006850" y="3359150"/>
            <a:chExt cx="1504951" cy="1511301"/>
          </a:xfrm>
          <a:solidFill>
            <a:schemeClr val="tx1"/>
          </a:solidFill>
        </p:grpSpPr>
        <p:sp>
          <p:nvSpPr>
            <p:cNvPr id="23" name="Freeform 100">
              <a:extLst>
                <a:ext uri="{FF2B5EF4-FFF2-40B4-BE49-F238E27FC236}">
                  <a16:creationId xmlns:a16="http://schemas.microsoft.com/office/drawing/2014/main" id="{A0A34055-BCD6-4886-9C60-4C3146136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3567113"/>
              <a:ext cx="1300163" cy="1303338"/>
            </a:xfrm>
            <a:custGeom>
              <a:avLst/>
              <a:gdLst>
                <a:gd name="T0" fmla="*/ 97 w 401"/>
                <a:gd name="T1" fmla="*/ 356 h 401"/>
                <a:gd name="T2" fmla="*/ 152 w 401"/>
                <a:gd name="T3" fmla="*/ 295 h 401"/>
                <a:gd name="T4" fmla="*/ 150 w 401"/>
                <a:gd name="T5" fmla="*/ 212 h 401"/>
                <a:gd name="T6" fmla="*/ 92 w 401"/>
                <a:gd name="T7" fmla="*/ 267 h 401"/>
                <a:gd name="T8" fmla="*/ 86 w 401"/>
                <a:gd name="T9" fmla="*/ 351 h 401"/>
                <a:gd name="T10" fmla="*/ 54 w 401"/>
                <a:gd name="T11" fmla="*/ 345 h 401"/>
                <a:gd name="T12" fmla="*/ 46 w 401"/>
                <a:gd name="T13" fmla="*/ 313 h 401"/>
                <a:gd name="T14" fmla="*/ 8 w 401"/>
                <a:gd name="T15" fmla="*/ 336 h 401"/>
                <a:gd name="T16" fmla="*/ 21 w 401"/>
                <a:gd name="T17" fmla="*/ 280 h 401"/>
                <a:gd name="T18" fmla="*/ 51 w 401"/>
                <a:gd name="T19" fmla="*/ 255 h 401"/>
                <a:gd name="T20" fmla="*/ 80 w 401"/>
                <a:gd name="T21" fmla="*/ 258 h 401"/>
                <a:gd name="T22" fmla="*/ 44 w 401"/>
                <a:gd name="T23" fmla="*/ 174 h 401"/>
                <a:gd name="T24" fmla="*/ 108 w 401"/>
                <a:gd name="T25" fmla="*/ 59 h 401"/>
                <a:gd name="T26" fmla="*/ 210 w 401"/>
                <a:gd name="T27" fmla="*/ 52 h 401"/>
                <a:gd name="T28" fmla="*/ 264 w 401"/>
                <a:gd name="T29" fmla="*/ 76 h 401"/>
                <a:gd name="T30" fmla="*/ 252 w 401"/>
                <a:gd name="T31" fmla="*/ 51 h 401"/>
                <a:gd name="T32" fmla="*/ 278 w 401"/>
                <a:gd name="T33" fmla="*/ 22 h 401"/>
                <a:gd name="T34" fmla="*/ 334 w 401"/>
                <a:gd name="T35" fmla="*/ 8 h 401"/>
                <a:gd name="T36" fmla="*/ 308 w 401"/>
                <a:gd name="T37" fmla="*/ 50 h 401"/>
                <a:gd name="T38" fmla="*/ 351 w 401"/>
                <a:gd name="T39" fmla="*/ 53 h 401"/>
                <a:gd name="T40" fmla="*/ 342 w 401"/>
                <a:gd name="T41" fmla="*/ 87 h 401"/>
                <a:gd name="T42" fmla="*/ 266 w 401"/>
                <a:gd name="T43" fmla="*/ 93 h 401"/>
                <a:gd name="T44" fmla="*/ 210 w 401"/>
                <a:gd name="T45" fmla="*/ 151 h 401"/>
                <a:gd name="T46" fmla="*/ 292 w 401"/>
                <a:gd name="T47" fmla="*/ 153 h 401"/>
                <a:gd name="T48" fmla="*/ 356 w 401"/>
                <a:gd name="T49" fmla="*/ 97 h 401"/>
                <a:gd name="T50" fmla="*/ 373 w 401"/>
                <a:gd name="T51" fmla="*/ 126 h 401"/>
                <a:gd name="T52" fmla="*/ 356 w 401"/>
                <a:gd name="T53" fmla="*/ 153 h 401"/>
                <a:gd name="T54" fmla="*/ 399 w 401"/>
                <a:gd name="T55" fmla="*/ 164 h 401"/>
                <a:gd name="T56" fmla="*/ 349 w 401"/>
                <a:gd name="T57" fmla="*/ 187 h 401"/>
                <a:gd name="T58" fmla="*/ 372 w 401"/>
                <a:gd name="T59" fmla="*/ 211 h 401"/>
                <a:gd name="T60" fmla="*/ 357 w 401"/>
                <a:gd name="T61" fmla="*/ 242 h 401"/>
                <a:gd name="T62" fmla="*/ 276 w 401"/>
                <a:gd name="T63" fmla="*/ 185 h 401"/>
                <a:gd name="T64" fmla="*/ 211 w 401"/>
                <a:gd name="T65" fmla="*/ 187 h 401"/>
                <a:gd name="T66" fmla="*/ 266 w 401"/>
                <a:gd name="T67" fmla="*/ 245 h 401"/>
                <a:gd name="T68" fmla="*/ 344 w 401"/>
                <a:gd name="T69" fmla="*/ 251 h 401"/>
                <a:gd name="T70" fmla="*/ 363 w 401"/>
                <a:gd name="T71" fmla="*/ 261 h 401"/>
                <a:gd name="T72" fmla="*/ 312 w 401"/>
                <a:gd name="T73" fmla="*/ 284 h 401"/>
                <a:gd name="T74" fmla="*/ 312 w 401"/>
                <a:gd name="T75" fmla="*/ 291 h 401"/>
                <a:gd name="T76" fmla="*/ 341 w 401"/>
                <a:gd name="T77" fmla="*/ 322 h 401"/>
                <a:gd name="T78" fmla="*/ 315 w 401"/>
                <a:gd name="T79" fmla="*/ 339 h 401"/>
                <a:gd name="T80" fmla="*/ 283 w 401"/>
                <a:gd name="T81" fmla="*/ 311 h 401"/>
                <a:gd name="T82" fmla="*/ 282 w 401"/>
                <a:gd name="T83" fmla="*/ 355 h 401"/>
                <a:gd name="T84" fmla="*/ 250 w 401"/>
                <a:gd name="T85" fmla="*/ 344 h 401"/>
                <a:gd name="T86" fmla="*/ 244 w 401"/>
                <a:gd name="T87" fmla="*/ 269 h 401"/>
                <a:gd name="T88" fmla="*/ 186 w 401"/>
                <a:gd name="T89" fmla="*/ 212 h 401"/>
                <a:gd name="T90" fmla="*/ 184 w 401"/>
                <a:gd name="T91" fmla="*/ 292 h 401"/>
                <a:gd name="T92" fmla="*/ 240 w 401"/>
                <a:gd name="T93" fmla="*/ 357 h 401"/>
                <a:gd name="T94" fmla="*/ 237 w 401"/>
                <a:gd name="T95" fmla="*/ 378 h 401"/>
                <a:gd name="T96" fmla="*/ 188 w 401"/>
                <a:gd name="T97" fmla="*/ 350 h 401"/>
                <a:gd name="T98" fmla="*/ 184 w 401"/>
                <a:gd name="T99" fmla="*/ 391 h 401"/>
                <a:gd name="T100" fmla="*/ 161 w 401"/>
                <a:gd name="T101" fmla="*/ 400 h 401"/>
                <a:gd name="T102" fmla="*/ 152 w 401"/>
                <a:gd name="T103" fmla="*/ 360 h 401"/>
                <a:gd name="T104" fmla="*/ 138 w 401"/>
                <a:gd name="T105" fmla="*/ 361 h 401"/>
                <a:gd name="T106" fmla="*/ 106 w 401"/>
                <a:gd name="T107" fmla="*/ 38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401">
                  <a:moveTo>
                    <a:pt x="89" y="366"/>
                  </a:moveTo>
                  <a:cubicBezTo>
                    <a:pt x="91" y="361"/>
                    <a:pt x="94" y="359"/>
                    <a:pt x="97" y="356"/>
                  </a:cubicBezTo>
                  <a:cubicBezTo>
                    <a:pt x="113" y="340"/>
                    <a:pt x="129" y="324"/>
                    <a:pt x="146" y="308"/>
                  </a:cubicBezTo>
                  <a:cubicBezTo>
                    <a:pt x="149" y="304"/>
                    <a:pt x="152" y="301"/>
                    <a:pt x="152" y="295"/>
                  </a:cubicBezTo>
                  <a:cubicBezTo>
                    <a:pt x="152" y="269"/>
                    <a:pt x="152" y="243"/>
                    <a:pt x="152" y="217"/>
                  </a:cubicBezTo>
                  <a:cubicBezTo>
                    <a:pt x="152" y="216"/>
                    <a:pt x="152" y="214"/>
                    <a:pt x="150" y="212"/>
                  </a:cubicBezTo>
                  <a:cubicBezTo>
                    <a:pt x="146" y="211"/>
                    <a:pt x="145" y="214"/>
                    <a:pt x="143" y="216"/>
                  </a:cubicBezTo>
                  <a:cubicBezTo>
                    <a:pt x="126" y="233"/>
                    <a:pt x="109" y="250"/>
                    <a:pt x="92" y="267"/>
                  </a:cubicBezTo>
                  <a:cubicBezTo>
                    <a:pt x="88" y="271"/>
                    <a:pt x="86" y="276"/>
                    <a:pt x="86" y="282"/>
                  </a:cubicBezTo>
                  <a:cubicBezTo>
                    <a:pt x="87" y="305"/>
                    <a:pt x="86" y="328"/>
                    <a:pt x="86" y="351"/>
                  </a:cubicBezTo>
                  <a:cubicBezTo>
                    <a:pt x="86" y="363"/>
                    <a:pt x="86" y="364"/>
                    <a:pt x="74" y="364"/>
                  </a:cubicBezTo>
                  <a:cubicBezTo>
                    <a:pt x="51" y="364"/>
                    <a:pt x="54" y="365"/>
                    <a:pt x="54" y="345"/>
                  </a:cubicBezTo>
                  <a:cubicBezTo>
                    <a:pt x="54" y="333"/>
                    <a:pt x="54" y="322"/>
                    <a:pt x="54" y="311"/>
                  </a:cubicBezTo>
                  <a:cubicBezTo>
                    <a:pt x="49" y="309"/>
                    <a:pt x="48" y="312"/>
                    <a:pt x="46" y="313"/>
                  </a:cubicBezTo>
                  <a:cubicBezTo>
                    <a:pt x="39" y="320"/>
                    <a:pt x="33" y="326"/>
                    <a:pt x="27" y="333"/>
                  </a:cubicBezTo>
                  <a:cubicBezTo>
                    <a:pt x="20" y="340"/>
                    <a:pt x="15" y="340"/>
                    <a:pt x="8" y="336"/>
                  </a:cubicBezTo>
                  <a:cubicBezTo>
                    <a:pt x="2" y="332"/>
                    <a:pt x="0" y="326"/>
                    <a:pt x="3" y="318"/>
                  </a:cubicBezTo>
                  <a:cubicBezTo>
                    <a:pt x="9" y="305"/>
                    <a:pt x="15" y="293"/>
                    <a:pt x="21" y="280"/>
                  </a:cubicBezTo>
                  <a:cubicBezTo>
                    <a:pt x="24" y="272"/>
                    <a:pt x="27" y="265"/>
                    <a:pt x="31" y="258"/>
                  </a:cubicBezTo>
                  <a:cubicBezTo>
                    <a:pt x="36" y="247"/>
                    <a:pt x="42" y="246"/>
                    <a:pt x="51" y="255"/>
                  </a:cubicBezTo>
                  <a:cubicBezTo>
                    <a:pt x="56" y="260"/>
                    <a:pt x="61" y="266"/>
                    <a:pt x="68" y="271"/>
                  </a:cubicBezTo>
                  <a:cubicBezTo>
                    <a:pt x="73" y="267"/>
                    <a:pt x="78" y="263"/>
                    <a:pt x="80" y="258"/>
                  </a:cubicBezTo>
                  <a:cubicBezTo>
                    <a:pt x="77" y="250"/>
                    <a:pt x="70" y="245"/>
                    <a:pt x="65" y="239"/>
                  </a:cubicBezTo>
                  <a:cubicBezTo>
                    <a:pt x="52" y="219"/>
                    <a:pt x="45" y="198"/>
                    <a:pt x="44" y="174"/>
                  </a:cubicBezTo>
                  <a:cubicBezTo>
                    <a:pt x="43" y="152"/>
                    <a:pt x="47" y="130"/>
                    <a:pt x="58" y="110"/>
                  </a:cubicBezTo>
                  <a:cubicBezTo>
                    <a:pt x="69" y="89"/>
                    <a:pt x="87" y="72"/>
                    <a:pt x="108" y="59"/>
                  </a:cubicBezTo>
                  <a:cubicBezTo>
                    <a:pt x="125" y="50"/>
                    <a:pt x="142" y="47"/>
                    <a:pt x="160" y="44"/>
                  </a:cubicBezTo>
                  <a:cubicBezTo>
                    <a:pt x="177" y="41"/>
                    <a:pt x="194" y="47"/>
                    <a:pt x="210" y="52"/>
                  </a:cubicBezTo>
                  <a:cubicBezTo>
                    <a:pt x="225" y="57"/>
                    <a:pt x="238" y="66"/>
                    <a:pt x="250" y="77"/>
                  </a:cubicBezTo>
                  <a:cubicBezTo>
                    <a:pt x="255" y="82"/>
                    <a:pt x="258" y="82"/>
                    <a:pt x="264" y="76"/>
                  </a:cubicBezTo>
                  <a:cubicBezTo>
                    <a:pt x="270" y="70"/>
                    <a:pt x="270" y="69"/>
                    <a:pt x="264" y="62"/>
                  </a:cubicBezTo>
                  <a:cubicBezTo>
                    <a:pt x="260" y="59"/>
                    <a:pt x="256" y="55"/>
                    <a:pt x="252" y="51"/>
                  </a:cubicBezTo>
                  <a:cubicBezTo>
                    <a:pt x="245" y="43"/>
                    <a:pt x="247" y="37"/>
                    <a:pt x="256" y="32"/>
                  </a:cubicBezTo>
                  <a:cubicBezTo>
                    <a:pt x="263" y="29"/>
                    <a:pt x="271" y="25"/>
                    <a:pt x="278" y="22"/>
                  </a:cubicBezTo>
                  <a:cubicBezTo>
                    <a:pt x="291" y="16"/>
                    <a:pt x="305" y="10"/>
                    <a:pt x="319" y="4"/>
                  </a:cubicBezTo>
                  <a:cubicBezTo>
                    <a:pt x="326" y="0"/>
                    <a:pt x="329" y="2"/>
                    <a:pt x="334" y="8"/>
                  </a:cubicBezTo>
                  <a:cubicBezTo>
                    <a:pt x="339" y="15"/>
                    <a:pt x="339" y="20"/>
                    <a:pt x="334" y="25"/>
                  </a:cubicBezTo>
                  <a:cubicBezTo>
                    <a:pt x="325" y="34"/>
                    <a:pt x="316" y="42"/>
                    <a:pt x="308" y="50"/>
                  </a:cubicBezTo>
                  <a:cubicBezTo>
                    <a:pt x="310" y="55"/>
                    <a:pt x="312" y="53"/>
                    <a:pt x="314" y="53"/>
                  </a:cubicBezTo>
                  <a:cubicBezTo>
                    <a:pt x="327" y="53"/>
                    <a:pt x="339" y="53"/>
                    <a:pt x="351" y="53"/>
                  </a:cubicBezTo>
                  <a:cubicBezTo>
                    <a:pt x="360" y="53"/>
                    <a:pt x="363" y="56"/>
                    <a:pt x="363" y="65"/>
                  </a:cubicBezTo>
                  <a:cubicBezTo>
                    <a:pt x="363" y="90"/>
                    <a:pt x="364" y="87"/>
                    <a:pt x="342" y="87"/>
                  </a:cubicBezTo>
                  <a:cubicBezTo>
                    <a:pt x="321" y="88"/>
                    <a:pt x="301" y="88"/>
                    <a:pt x="281" y="87"/>
                  </a:cubicBezTo>
                  <a:cubicBezTo>
                    <a:pt x="275" y="87"/>
                    <a:pt x="270" y="89"/>
                    <a:pt x="266" y="93"/>
                  </a:cubicBezTo>
                  <a:cubicBezTo>
                    <a:pt x="248" y="111"/>
                    <a:pt x="231" y="128"/>
                    <a:pt x="214" y="146"/>
                  </a:cubicBezTo>
                  <a:cubicBezTo>
                    <a:pt x="212" y="147"/>
                    <a:pt x="210" y="148"/>
                    <a:pt x="210" y="151"/>
                  </a:cubicBezTo>
                  <a:cubicBezTo>
                    <a:pt x="212" y="154"/>
                    <a:pt x="214" y="153"/>
                    <a:pt x="217" y="153"/>
                  </a:cubicBezTo>
                  <a:cubicBezTo>
                    <a:pt x="242" y="153"/>
                    <a:pt x="267" y="153"/>
                    <a:pt x="292" y="153"/>
                  </a:cubicBezTo>
                  <a:cubicBezTo>
                    <a:pt x="298" y="153"/>
                    <a:pt x="303" y="151"/>
                    <a:pt x="307" y="146"/>
                  </a:cubicBezTo>
                  <a:cubicBezTo>
                    <a:pt x="323" y="130"/>
                    <a:pt x="340" y="113"/>
                    <a:pt x="356" y="97"/>
                  </a:cubicBezTo>
                  <a:cubicBezTo>
                    <a:pt x="364" y="89"/>
                    <a:pt x="365" y="89"/>
                    <a:pt x="373" y="96"/>
                  </a:cubicBezTo>
                  <a:cubicBezTo>
                    <a:pt x="388" y="111"/>
                    <a:pt x="388" y="112"/>
                    <a:pt x="373" y="126"/>
                  </a:cubicBezTo>
                  <a:cubicBezTo>
                    <a:pt x="365" y="134"/>
                    <a:pt x="357" y="142"/>
                    <a:pt x="349" y="149"/>
                  </a:cubicBezTo>
                  <a:cubicBezTo>
                    <a:pt x="351" y="154"/>
                    <a:pt x="354" y="153"/>
                    <a:pt x="356" y="153"/>
                  </a:cubicBezTo>
                  <a:cubicBezTo>
                    <a:pt x="367" y="153"/>
                    <a:pt x="377" y="153"/>
                    <a:pt x="388" y="153"/>
                  </a:cubicBezTo>
                  <a:cubicBezTo>
                    <a:pt x="397" y="153"/>
                    <a:pt x="399" y="155"/>
                    <a:pt x="399" y="164"/>
                  </a:cubicBezTo>
                  <a:cubicBezTo>
                    <a:pt x="401" y="185"/>
                    <a:pt x="401" y="185"/>
                    <a:pt x="379" y="186"/>
                  </a:cubicBezTo>
                  <a:cubicBezTo>
                    <a:pt x="369" y="186"/>
                    <a:pt x="359" y="185"/>
                    <a:pt x="349" y="187"/>
                  </a:cubicBezTo>
                  <a:cubicBezTo>
                    <a:pt x="356" y="195"/>
                    <a:pt x="363" y="203"/>
                    <a:pt x="371" y="210"/>
                  </a:cubicBezTo>
                  <a:cubicBezTo>
                    <a:pt x="371" y="210"/>
                    <a:pt x="371" y="211"/>
                    <a:pt x="372" y="211"/>
                  </a:cubicBezTo>
                  <a:cubicBezTo>
                    <a:pt x="390" y="227"/>
                    <a:pt x="387" y="229"/>
                    <a:pt x="370" y="244"/>
                  </a:cubicBezTo>
                  <a:cubicBezTo>
                    <a:pt x="365" y="249"/>
                    <a:pt x="361" y="246"/>
                    <a:pt x="357" y="242"/>
                  </a:cubicBezTo>
                  <a:cubicBezTo>
                    <a:pt x="344" y="229"/>
                    <a:pt x="331" y="217"/>
                    <a:pt x="318" y="203"/>
                  </a:cubicBezTo>
                  <a:cubicBezTo>
                    <a:pt x="298" y="182"/>
                    <a:pt x="305" y="186"/>
                    <a:pt x="276" y="185"/>
                  </a:cubicBezTo>
                  <a:cubicBezTo>
                    <a:pt x="258" y="185"/>
                    <a:pt x="240" y="185"/>
                    <a:pt x="222" y="185"/>
                  </a:cubicBezTo>
                  <a:cubicBezTo>
                    <a:pt x="219" y="185"/>
                    <a:pt x="215" y="185"/>
                    <a:pt x="211" y="187"/>
                  </a:cubicBezTo>
                  <a:cubicBezTo>
                    <a:pt x="216" y="196"/>
                    <a:pt x="223" y="203"/>
                    <a:pt x="230" y="209"/>
                  </a:cubicBezTo>
                  <a:cubicBezTo>
                    <a:pt x="243" y="220"/>
                    <a:pt x="254" y="234"/>
                    <a:pt x="266" y="245"/>
                  </a:cubicBezTo>
                  <a:cubicBezTo>
                    <a:pt x="271" y="249"/>
                    <a:pt x="275" y="251"/>
                    <a:pt x="281" y="251"/>
                  </a:cubicBezTo>
                  <a:cubicBezTo>
                    <a:pt x="302" y="251"/>
                    <a:pt x="323" y="251"/>
                    <a:pt x="344" y="251"/>
                  </a:cubicBezTo>
                  <a:cubicBezTo>
                    <a:pt x="347" y="251"/>
                    <a:pt x="350" y="251"/>
                    <a:pt x="354" y="251"/>
                  </a:cubicBezTo>
                  <a:cubicBezTo>
                    <a:pt x="360" y="251"/>
                    <a:pt x="363" y="255"/>
                    <a:pt x="363" y="261"/>
                  </a:cubicBezTo>
                  <a:cubicBezTo>
                    <a:pt x="363" y="287"/>
                    <a:pt x="365" y="283"/>
                    <a:pt x="342" y="283"/>
                  </a:cubicBezTo>
                  <a:cubicBezTo>
                    <a:pt x="332" y="283"/>
                    <a:pt x="322" y="283"/>
                    <a:pt x="312" y="284"/>
                  </a:cubicBezTo>
                  <a:cubicBezTo>
                    <a:pt x="311" y="284"/>
                    <a:pt x="310" y="284"/>
                    <a:pt x="309" y="284"/>
                  </a:cubicBezTo>
                  <a:cubicBezTo>
                    <a:pt x="308" y="288"/>
                    <a:pt x="310" y="289"/>
                    <a:pt x="312" y="291"/>
                  </a:cubicBezTo>
                  <a:cubicBezTo>
                    <a:pt x="319" y="298"/>
                    <a:pt x="327" y="305"/>
                    <a:pt x="334" y="312"/>
                  </a:cubicBezTo>
                  <a:cubicBezTo>
                    <a:pt x="337" y="315"/>
                    <a:pt x="340" y="318"/>
                    <a:pt x="341" y="322"/>
                  </a:cubicBezTo>
                  <a:cubicBezTo>
                    <a:pt x="337" y="329"/>
                    <a:pt x="330" y="335"/>
                    <a:pt x="324" y="341"/>
                  </a:cubicBezTo>
                  <a:cubicBezTo>
                    <a:pt x="320" y="344"/>
                    <a:pt x="317" y="342"/>
                    <a:pt x="315" y="339"/>
                  </a:cubicBezTo>
                  <a:cubicBezTo>
                    <a:pt x="307" y="331"/>
                    <a:pt x="299" y="324"/>
                    <a:pt x="291" y="316"/>
                  </a:cubicBezTo>
                  <a:cubicBezTo>
                    <a:pt x="289" y="314"/>
                    <a:pt x="287" y="311"/>
                    <a:pt x="283" y="311"/>
                  </a:cubicBezTo>
                  <a:cubicBezTo>
                    <a:pt x="282" y="317"/>
                    <a:pt x="282" y="324"/>
                    <a:pt x="282" y="331"/>
                  </a:cubicBezTo>
                  <a:cubicBezTo>
                    <a:pt x="282" y="339"/>
                    <a:pt x="282" y="347"/>
                    <a:pt x="282" y="355"/>
                  </a:cubicBezTo>
                  <a:cubicBezTo>
                    <a:pt x="282" y="364"/>
                    <a:pt x="281" y="365"/>
                    <a:pt x="272" y="366"/>
                  </a:cubicBezTo>
                  <a:cubicBezTo>
                    <a:pt x="251" y="367"/>
                    <a:pt x="250" y="366"/>
                    <a:pt x="250" y="344"/>
                  </a:cubicBezTo>
                  <a:cubicBezTo>
                    <a:pt x="250" y="324"/>
                    <a:pt x="250" y="303"/>
                    <a:pt x="250" y="283"/>
                  </a:cubicBezTo>
                  <a:cubicBezTo>
                    <a:pt x="250" y="277"/>
                    <a:pt x="248" y="273"/>
                    <a:pt x="244" y="269"/>
                  </a:cubicBezTo>
                  <a:cubicBezTo>
                    <a:pt x="226" y="251"/>
                    <a:pt x="207" y="232"/>
                    <a:pt x="189" y="213"/>
                  </a:cubicBezTo>
                  <a:cubicBezTo>
                    <a:pt x="188" y="213"/>
                    <a:pt x="187" y="213"/>
                    <a:pt x="186" y="212"/>
                  </a:cubicBezTo>
                  <a:cubicBezTo>
                    <a:pt x="183" y="215"/>
                    <a:pt x="184" y="218"/>
                    <a:pt x="184" y="221"/>
                  </a:cubicBezTo>
                  <a:cubicBezTo>
                    <a:pt x="184" y="245"/>
                    <a:pt x="185" y="269"/>
                    <a:pt x="184" y="292"/>
                  </a:cubicBezTo>
                  <a:cubicBezTo>
                    <a:pt x="184" y="299"/>
                    <a:pt x="186" y="304"/>
                    <a:pt x="191" y="308"/>
                  </a:cubicBezTo>
                  <a:cubicBezTo>
                    <a:pt x="207" y="324"/>
                    <a:pt x="224" y="341"/>
                    <a:pt x="240" y="357"/>
                  </a:cubicBezTo>
                  <a:cubicBezTo>
                    <a:pt x="248" y="365"/>
                    <a:pt x="248" y="367"/>
                    <a:pt x="240" y="374"/>
                  </a:cubicBezTo>
                  <a:cubicBezTo>
                    <a:pt x="239" y="376"/>
                    <a:pt x="238" y="377"/>
                    <a:pt x="237" y="378"/>
                  </a:cubicBezTo>
                  <a:cubicBezTo>
                    <a:pt x="226" y="389"/>
                    <a:pt x="225" y="389"/>
                    <a:pt x="214" y="377"/>
                  </a:cubicBezTo>
                  <a:cubicBezTo>
                    <a:pt x="205" y="368"/>
                    <a:pt x="197" y="359"/>
                    <a:pt x="188" y="350"/>
                  </a:cubicBezTo>
                  <a:cubicBezTo>
                    <a:pt x="184" y="352"/>
                    <a:pt x="184" y="354"/>
                    <a:pt x="184" y="356"/>
                  </a:cubicBezTo>
                  <a:cubicBezTo>
                    <a:pt x="184" y="368"/>
                    <a:pt x="184" y="379"/>
                    <a:pt x="184" y="391"/>
                  </a:cubicBezTo>
                  <a:cubicBezTo>
                    <a:pt x="184" y="397"/>
                    <a:pt x="182" y="401"/>
                    <a:pt x="175" y="400"/>
                  </a:cubicBezTo>
                  <a:cubicBezTo>
                    <a:pt x="170" y="400"/>
                    <a:pt x="166" y="400"/>
                    <a:pt x="161" y="400"/>
                  </a:cubicBezTo>
                  <a:cubicBezTo>
                    <a:pt x="154" y="401"/>
                    <a:pt x="152" y="397"/>
                    <a:pt x="152" y="391"/>
                  </a:cubicBezTo>
                  <a:cubicBezTo>
                    <a:pt x="152" y="381"/>
                    <a:pt x="152" y="371"/>
                    <a:pt x="152" y="360"/>
                  </a:cubicBezTo>
                  <a:cubicBezTo>
                    <a:pt x="152" y="357"/>
                    <a:pt x="153" y="354"/>
                    <a:pt x="150" y="350"/>
                  </a:cubicBezTo>
                  <a:cubicBezTo>
                    <a:pt x="145" y="353"/>
                    <a:pt x="142" y="357"/>
                    <a:pt x="138" y="361"/>
                  </a:cubicBezTo>
                  <a:cubicBezTo>
                    <a:pt x="131" y="368"/>
                    <a:pt x="124" y="375"/>
                    <a:pt x="117" y="383"/>
                  </a:cubicBezTo>
                  <a:cubicBezTo>
                    <a:pt x="113" y="386"/>
                    <a:pt x="109" y="387"/>
                    <a:pt x="106" y="384"/>
                  </a:cubicBezTo>
                  <a:cubicBezTo>
                    <a:pt x="100" y="378"/>
                    <a:pt x="94" y="373"/>
                    <a:pt x="89" y="3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101">
              <a:extLst>
                <a:ext uri="{FF2B5EF4-FFF2-40B4-BE49-F238E27FC236}">
                  <a16:creationId xmlns:a16="http://schemas.microsoft.com/office/drawing/2014/main" id="{090BD14E-AA3A-4665-BD8F-031F07EB7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3995738"/>
              <a:ext cx="285750" cy="234950"/>
            </a:xfrm>
            <a:custGeom>
              <a:avLst/>
              <a:gdLst>
                <a:gd name="T0" fmla="*/ 88 w 88"/>
                <a:gd name="T1" fmla="*/ 37 h 72"/>
                <a:gd name="T2" fmla="*/ 88 w 88"/>
                <a:gd name="T3" fmla="*/ 59 h 72"/>
                <a:gd name="T4" fmla="*/ 74 w 88"/>
                <a:gd name="T5" fmla="*/ 70 h 72"/>
                <a:gd name="T6" fmla="*/ 49 w 88"/>
                <a:gd name="T7" fmla="*/ 61 h 72"/>
                <a:gd name="T8" fmla="*/ 6 w 88"/>
                <a:gd name="T9" fmla="*/ 45 h 72"/>
                <a:gd name="T10" fmla="*/ 0 w 88"/>
                <a:gd name="T11" fmla="*/ 36 h 72"/>
                <a:gd name="T12" fmla="*/ 6 w 88"/>
                <a:gd name="T13" fmla="*/ 27 h 72"/>
                <a:gd name="T14" fmla="*/ 70 w 88"/>
                <a:gd name="T15" fmla="*/ 4 h 72"/>
                <a:gd name="T16" fmla="*/ 88 w 88"/>
                <a:gd name="T17" fmla="*/ 17 h 72"/>
                <a:gd name="T18" fmla="*/ 88 w 88"/>
                <a:gd name="T19" fmla="*/ 37 h 72"/>
                <a:gd name="T20" fmla="*/ 88 w 88"/>
                <a:gd name="T21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72">
                  <a:moveTo>
                    <a:pt x="88" y="37"/>
                  </a:moveTo>
                  <a:cubicBezTo>
                    <a:pt x="88" y="44"/>
                    <a:pt x="88" y="51"/>
                    <a:pt x="88" y="59"/>
                  </a:cubicBezTo>
                  <a:cubicBezTo>
                    <a:pt x="87" y="69"/>
                    <a:pt x="83" y="72"/>
                    <a:pt x="74" y="70"/>
                  </a:cubicBezTo>
                  <a:cubicBezTo>
                    <a:pt x="65" y="68"/>
                    <a:pt x="57" y="64"/>
                    <a:pt x="49" y="61"/>
                  </a:cubicBezTo>
                  <a:cubicBezTo>
                    <a:pt x="35" y="56"/>
                    <a:pt x="21" y="51"/>
                    <a:pt x="6" y="45"/>
                  </a:cubicBezTo>
                  <a:cubicBezTo>
                    <a:pt x="2" y="44"/>
                    <a:pt x="0" y="41"/>
                    <a:pt x="0" y="36"/>
                  </a:cubicBezTo>
                  <a:cubicBezTo>
                    <a:pt x="0" y="31"/>
                    <a:pt x="2" y="28"/>
                    <a:pt x="6" y="27"/>
                  </a:cubicBezTo>
                  <a:cubicBezTo>
                    <a:pt x="28" y="19"/>
                    <a:pt x="49" y="11"/>
                    <a:pt x="70" y="4"/>
                  </a:cubicBezTo>
                  <a:cubicBezTo>
                    <a:pt x="82" y="0"/>
                    <a:pt x="88" y="4"/>
                    <a:pt x="88" y="17"/>
                  </a:cubicBezTo>
                  <a:cubicBezTo>
                    <a:pt x="88" y="23"/>
                    <a:pt x="88" y="30"/>
                    <a:pt x="88" y="37"/>
                  </a:cubicBezTo>
                  <a:cubicBezTo>
                    <a:pt x="88" y="37"/>
                    <a:pt x="88" y="37"/>
                    <a:pt x="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102">
              <a:extLst>
                <a:ext uri="{FF2B5EF4-FFF2-40B4-BE49-F238E27FC236}">
                  <a16:creationId xmlns:a16="http://schemas.microsoft.com/office/drawing/2014/main" id="{785CBCE5-1BD0-462A-9879-443731665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3573463"/>
              <a:ext cx="295275" cy="285750"/>
            </a:xfrm>
            <a:custGeom>
              <a:avLst/>
              <a:gdLst>
                <a:gd name="T0" fmla="*/ 12 w 91"/>
                <a:gd name="T1" fmla="*/ 0 h 88"/>
                <a:gd name="T2" fmla="*/ 17 w 91"/>
                <a:gd name="T3" fmla="*/ 1 h 88"/>
                <a:gd name="T4" fmla="*/ 77 w 91"/>
                <a:gd name="T5" fmla="*/ 29 h 88"/>
                <a:gd name="T6" fmla="*/ 81 w 91"/>
                <a:gd name="T7" fmla="*/ 51 h 88"/>
                <a:gd name="T8" fmla="*/ 52 w 91"/>
                <a:gd name="T9" fmla="*/ 79 h 88"/>
                <a:gd name="T10" fmla="*/ 32 w 91"/>
                <a:gd name="T11" fmla="*/ 76 h 88"/>
                <a:gd name="T12" fmla="*/ 4 w 91"/>
                <a:gd name="T13" fmla="*/ 16 h 88"/>
                <a:gd name="T14" fmla="*/ 12 w 91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88">
                  <a:moveTo>
                    <a:pt x="12" y="0"/>
                  </a:moveTo>
                  <a:cubicBezTo>
                    <a:pt x="13" y="0"/>
                    <a:pt x="15" y="1"/>
                    <a:pt x="17" y="1"/>
                  </a:cubicBezTo>
                  <a:cubicBezTo>
                    <a:pt x="37" y="11"/>
                    <a:pt x="57" y="20"/>
                    <a:pt x="77" y="29"/>
                  </a:cubicBezTo>
                  <a:cubicBezTo>
                    <a:pt x="90" y="36"/>
                    <a:pt x="91" y="41"/>
                    <a:pt x="81" y="51"/>
                  </a:cubicBezTo>
                  <a:cubicBezTo>
                    <a:pt x="71" y="60"/>
                    <a:pt x="62" y="70"/>
                    <a:pt x="52" y="79"/>
                  </a:cubicBezTo>
                  <a:cubicBezTo>
                    <a:pt x="43" y="88"/>
                    <a:pt x="37" y="87"/>
                    <a:pt x="32" y="76"/>
                  </a:cubicBezTo>
                  <a:cubicBezTo>
                    <a:pt x="22" y="56"/>
                    <a:pt x="13" y="36"/>
                    <a:pt x="4" y="16"/>
                  </a:cubicBezTo>
                  <a:cubicBezTo>
                    <a:pt x="0" y="7"/>
                    <a:pt x="3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103">
              <a:extLst>
                <a:ext uri="{FF2B5EF4-FFF2-40B4-BE49-F238E27FC236}">
                  <a16:creationId xmlns:a16="http://schemas.microsoft.com/office/drawing/2014/main" id="{1429A5D7-A64B-4E74-8A38-D6C9C6869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3359150"/>
              <a:ext cx="236538" cy="285750"/>
            </a:xfrm>
            <a:custGeom>
              <a:avLst/>
              <a:gdLst>
                <a:gd name="T0" fmla="*/ 35 w 73"/>
                <a:gd name="T1" fmla="*/ 88 h 88"/>
                <a:gd name="T2" fmla="*/ 12 w 73"/>
                <a:gd name="T3" fmla="*/ 88 h 88"/>
                <a:gd name="T4" fmla="*/ 2 w 73"/>
                <a:gd name="T5" fmla="*/ 75 h 88"/>
                <a:gd name="T6" fmla="*/ 14 w 73"/>
                <a:gd name="T7" fmla="*/ 42 h 88"/>
                <a:gd name="T8" fmla="*/ 26 w 73"/>
                <a:gd name="T9" fmla="*/ 12 h 88"/>
                <a:gd name="T10" fmla="*/ 36 w 73"/>
                <a:gd name="T11" fmla="*/ 0 h 88"/>
                <a:gd name="T12" fmla="*/ 46 w 73"/>
                <a:gd name="T13" fmla="*/ 11 h 88"/>
                <a:gd name="T14" fmla="*/ 70 w 73"/>
                <a:gd name="T15" fmla="*/ 74 h 88"/>
                <a:gd name="T16" fmla="*/ 59 w 73"/>
                <a:gd name="T17" fmla="*/ 88 h 88"/>
                <a:gd name="T18" fmla="*/ 35 w 73"/>
                <a:gd name="T19" fmla="*/ 88 h 88"/>
                <a:gd name="T20" fmla="*/ 35 w 73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88">
                  <a:moveTo>
                    <a:pt x="35" y="88"/>
                  </a:moveTo>
                  <a:cubicBezTo>
                    <a:pt x="28" y="88"/>
                    <a:pt x="20" y="88"/>
                    <a:pt x="12" y="88"/>
                  </a:cubicBezTo>
                  <a:cubicBezTo>
                    <a:pt x="3" y="88"/>
                    <a:pt x="0" y="84"/>
                    <a:pt x="2" y="75"/>
                  </a:cubicBezTo>
                  <a:cubicBezTo>
                    <a:pt x="5" y="64"/>
                    <a:pt x="11" y="53"/>
                    <a:pt x="14" y="42"/>
                  </a:cubicBezTo>
                  <a:cubicBezTo>
                    <a:pt x="18" y="32"/>
                    <a:pt x="22" y="22"/>
                    <a:pt x="26" y="12"/>
                  </a:cubicBezTo>
                  <a:cubicBezTo>
                    <a:pt x="27" y="7"/>
                    <a:pt x="29" y="1"/>
                    <a:pt x="36" y="0"/>
                  </a:cubicBezTo>
                  <a:cubicBezTo>
                    <a:pt x="43" y="0"/>
                    <a:pt x="45" y="6"/>
                    <a:pt x="46" y="11"/>
                  </a:cubicBezTo>
                  <a:cubicBezTo>
                    <a:pt x="54" y="32"/>
                    <a:pt x="62" y="53"/>
                    <a:pt x="70" y="74"/>
                  </a:cubicBezTo>
                  <a:cubicBezTo>
                    <a:pt x="73" y="83"/>
                    <a:pt x="69" y="88"/>
                    <a:pt x="59" y="88"/>
                  </a:cubicBezTo>
                  <a:cubicBezTo>
                    <a:pt x="51" y="88"/>
                    <a:pt x="43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803641E-4DA6-4CAB-BB7D-1E7C58D2F881}"/>
              </a:ext>
            </a:extLst>
          </p:cNvPr>
          <p:cNvSpPr txBox="1"/>
          <p:nvPr/>
        </p:nvSpPr>
        <p:spPr>
          <a:xfrm>
            <a:off x="3961748" y="1604717"/>
            <a:ext cx="481568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116" marR="0" lvl="1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</a:t>
            </a:r>
          </a:p>
          <a:p>
            <a:pPr marL="2116" marR="0" lvl="1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is the temperature going to be tomorrow?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A92C1-E95A-436A-9419-AA7D2EB0BE87}"/>
              </a:ext>
            </a:extLst>
          </p:cNvPr>
          <p:cNvSpPr txBox="1"/>
          <p:nvPr/>
        </p:nvSpPr>
        <p:spPr>
          <a:xfrm>
            <a:off x="3961748" y="3941486"/>
            <a:ext cx="481568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2116" marR="0" lvl="1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Classification </a:t>
            </a:r>
          </a:p>
          <a:p>
            <a:pPr marL="2116" marR="0" lvl="1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 it be Cold or Hot tomorrow?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C032E0-B177-4590-9E1A-F884DF8912DC}"/>
              </a:ext>
            </a:extLst>
          </p:cNvPr>
          <p:cNvSpPr txBox="1"/>
          <p:nvPr/>
        </p:nvSpPr>
        <p:spPr>
          <a:xfrm>
            <a:off x="3099400" y="3106713"/>
            <a:ext cx="6091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Fahrenheit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˚F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01757A-E345-4565-BBBA-759E3041070F}"/>
              </a:ext>
            </a:extLst>
          </p:cNvPr>
          <p:cNvSpPr txBox="1"/>
          <p:nvPr/>
        </p:nvSpPr>
        <p:spPr>
          <a:xfrm>
            <a:off x="3099400" y="5253947"/>
            <a:ext cx="60914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Fahrenheit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˚F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1871AF0-296D-496E-B741-5D071A266A9D}"/>
              </a:ext>
            </a:extLst>
          </p:cNvPr>
          <p:cNvSpPr/>
          <p:nvPr/>
        </p:nvSpPr>
        <p:spPr>
          <a:xfrm flipV="1">
            <a:off x="6350896" y="2629982"/>
            <a:ext cx="513800" cy="455394"/>
          </a:xfrm>
          <a:custGeom>
            <a:avLst/>
            <a:gdLst>
              <a:gd name="connsiteX0" fmla="*/ 62430 w 513800"/>
              <a:gd name="connsiteY0" fmla="*/ 455394 h 455394"/>
              <a:gd name="connsiteX1" fmla="*/ 451370 w 513800"/>
              <a:gd name="connsiteY1" fmla="*/ 455394 h 455394"/>
              <a:gd name="connsiteX2" fmla="*/ 513800 w 513800"/>
              <a:gd name="connsiteY2" fmla="*/ 392964 h 455394"/>
              <a:gd name="connsiteX3" fmla="*/ 513800 w 513800"/>
              <a:gd name="connsiteY3" fmla="*/ 143253 h 455394"/>
              <a:gd name="connsiteX4" fmla="*/ 451370 w 513800"/>
              <a:gd name="connsiteY4" fmla="*/ 80823 h 455394"/>
              <a:gd name="connsiteX5" fmla="*/ 303777 w 513800"/>
              <a:gd name="connsiteY5" fmla="*/ 80823 h 455394"/>
              <a:gd name="connsiteX6" fmla="*/ 256900 w 513800"/>
              <a:gd name="connsiteY6" fmla="*/ 0 h 455394"/>
              <a:gd name="connsiteX7" fmla="*/ 210023 w 513800"/>
              <a:gd name="connsiteY7" fmla="*/ 80823 h 455394"/>
              <a:gd name="connsiteX8" fmla="*/ 62430 w 513800"/>
              <a:gd name="connsiteY8" fmla="*/ 80823 h 455394"/>
              <a:gd name="connsiteX9" fmla="*/ 0 w 513800"/>
              <a:gd name="connsiteY9" fmla="*/ 143253 h 455394"/>
              <a:gd name="connsiteX10" fmla="*/ 0 w 513800"/>
              <a:gd name="connsiteY10" fmla="*/ 392964 h 455394"/>
              <a:gd name="connsiteX11" fmla="*/ 62430 w 513800"/>
              <a:gd name="connsiteY11" fmla="*/ 455394 h 45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800" h="455394">
                <a:moveTo>
                  <a:pt x="62430" y="455394"/>
                </a:moveTo>
                <a:lnTo>
                  <a:pt x="451370" y="455394"/>
                </a:lnTo>
                <a:cubicBezTo>
                  <a:pt x="485849" y="455394"/>
                  <a:pt x="513800" y="427443"/>
                  <a:pt x="513800" y="392964"/>
                </a:cubicBezTo>
                <a:lnTo>
                  <a:pt x="513800" y="143253"/>
                </a:lnTo>
                <a:cubicBezTo>
                  <a:pt x="513800" y="108774"/>
                  <a:pt x="485849" y="80823"/>
                  <a:pt x="451370" y="80823"/>
                </a:cubicBezTo>
                <a:lnTo>
                  <a:pt x="303777" y="80823"/>
                </a:lnTo>
                <a:lnTo>
                  <a:pt x="256900" y="0"/>
                </a:lnTo>
                <a:lnTo>
                  <a:pt x="210023" y="80823"/>
                </a:lnTo>
                <a:lnTo>
                  <a:pt x="62430" y="80823"/>
                </a:lnTo>
                <a:cubicBezTo>
                  <a:pt x="27951" y="80823"/>
                  <a:pt x="0" y="108774"/>
                  <a:pt x="0" y="143253"/>
                </a:cubicBezTo>
                <a:lnTo>
                  <a:pt x="0" y="392964"/>
                </a:lnTo>
                <a:cubicBezTo>
                  <a:pt x="0" y="427443"/>
                  <a:pt x="27951" y="455394"/>
                  <a:pt x="62430" y="45539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DA8DDC-D993-40A9-9AD4-E99980273280}"/>
              </a:ext>
            </a:extLst>
          </p:cNvPr>
          <p:cNvSpPr txBox="1"/>
          <p:nvPr/>
        </p:nvSpPr>
        <p:spPr>
          <a:xfrm>
            <a:off x="6467985" y="2692234"/>
            <a:ext cx="2965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84˚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3D66E21-FA4D-4DCF-B0F1-1C9611B705CE}"/>
              </a:ext>
            </a:extLst>
          </p:cNvPr>
          <p:cNvSpPr/>
          <p:nvPr/>
        </p:nvSpPr>
        <p:spPr>
          <a:xfrm flipV="1">
            <a:off x="7567941" y="4795478"/>
            <a:ext cx="513800" cy="455394"/>
          </a:xfrm>
          <a:custGeom>
            <a:avLst/>
            <a:gdLst>
              <a:gd name="connsiteX0" fmla="*/ 62430 w 513800"/>
              <a:gd name="connsiteY0" fmla="*/ 455394 h 455394"/>
              <a:gd name="connsiteX1" fmla="*/ 451370 w 513800"/>
              <a:gd name="connsiteY1" fmla="*/ 455394 h 455394"/>
              <a:gd name="connsiteX2" fmla="*/ 513800 w 513800"/>
              <a:gd name="connsiteY2" fmla="*/ 392964 h 455394"/>
              <a:gd name="connsiteX3" fmla="*/ 513800 w 513800"/>
              <a:gd name="connsiteY3" fmla="*/ 143253 h 455394"/>
              <a:gd name="connsiteX4" fmla="*/ 451370 w 513800"/>
              <a:gd name="connsiteY4" fmla="*/ 80823 h 455394"/>
              <a:gd name="connsiteX5" fmla="*/ 303777 w 513800"/>
              <a:gd name="connsiteY5" fmla="*/ 80823 h 455394"/>
              <a:gd name="connsiteX6" fmla="*/ 256900 w 513800"/>
              <a:gd name="connsiteY6" fmla="*/ 0 h 455394"/>
              <a:gd name="connsiteX7" fmla="*/ 210023 w 513800"/>
              <a:gd name="connsiteY7" fmla="*/ 80823 h 455394"/>
              <a:gd name="connsiteX8" fmla="*/ 62430 w 513800"/>
              <a:gd name="connsiteY8" fmla="*/ 80823 h 455394"/>
              <a:gd name="connsiteX9" fmla="*/ 0 w 513800"/>
              <a:gd name="connsiteY9" fmla="*/ 143253 h 455394"/>
              <a:gd name="connsiteX10" fmla="*/ 0 w 513800"/>
              <a:gd name="connsiteY10" fmla="*/ 392964 h 455394"/>
              <a:gd name="connsiteX11" fmla="*/ 62430 w 513800"/>
              <a:gd name="connsiteY11" fmla="*/ 455394 h 45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800" h="455394">
                <a:moveTo>
                  <a:pt x="62430" y="455394"/>
                </a:moveTo>
                <a:lnTo>
                  <a:pt x="451370" y="455394"/>
                </a:lnTo>
                <a:cubicBezTo>
                  <a:pt x="485849" y="455394"/>
                  <a:pt x="513800" y="427443"/>
                  <a:pt x="513800" y="392964"/>
                </a:cubicBezTo>
                <a:lnTo>
                  <a:pt x="513800" y="143253"/>
                </a:lnTo>
                <a:cubicBezTo>
                  <a:pt x="513800" y="108774"/>
                  <a:pt x="485849" y="80823"/>
                  <a:pt x="451370" y="80823"/>
                </a:cubicBezTo>
                <a:lnTo>
                  <a:pt x="303777" y="80823"/>
                </a:lnTo>
                <a:lnTo>
                  <a:pt x="256900" y="0"/>
                </a:lnTo>
                <a:lnTo>
                  <a:pt x="210023" y="80823"/>
                </a:lnTo>
                <a:lnTo>
                  <a:pt x="62430" y="80823"/>
                </a:lnTo>
                <a:cubicBezTo>
                  <a:pt x="27951" y="80823"/>
                  <a:pt x="0" y="108774"/>
                  <a:pt x="0" y="143253"/>
                </a:cubicBezTo>
                <a:lnTo>
                  <a:pt x="0" y="392964"/>
                </a:lnTo>
                <a:cubicBezTo>
                  <a:pt x="0" y="427443"/>
                  <a:pt x="27951" y="455394"/>
                  <a:pt x="62430" y="45539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407E9A-3F17-4329-977B-48AA471D15D6}"/>
              </a:ext>
            </a:extLst>
          </p:cNvPr>
          <p:cNvSpPr txBox="1"/>
          <p:nvPr/>
        </p:nvSpPr>
        <p:spPr>
          <a:xfrm>
            <a:off x="7616903" y="4857730"/>
            <a:ext cx="432811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5672C-AB19-4D1B-BDCE-EA748FE41D6E}"/>
              </a:ext>
            </a:extLst>
          </p:cNvPr>
          <p:cNvSpPr txBox="1"/>
          <p:nvPr/>
        </p:nvSpPr>
        <p:spPr>
          <a:xfrm>
            <a:off x="6327197" y="2431820"/>
            <a:ext cx="567463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A04D40-7F94-47D5-9388-AD6C73983299}"/>
              </a:ext>
            </a:extLst>
          </p:cNvPr>
          <p:cNvSpPr txBox="1"/>
          <p:nvPr/>
        </p:nvSpPr>
        <p:spPr>
          <a:xfrm>
            <a:off x="7544242" y="4615837"/>
            <a:ext cx="567463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0AF4610-8E25-4983-8B0D-9D016983952B}"/>
              </a:ext>
            </a:extLst>
          </p:cNvPr>
          <p:cNvSpPr/>
          <p:nvPr/>
        </p:nvSpPr>
        <p:spPr>
          <a:xfrm flipV="1">
            <a:off x="4872561" y="4795478"/>
            <a:ext cx="596507" cy="455394"/>
          </a:xfrm>
          <a:custGeom>
            <a:avLst/>
            <a:gdLst>
              <a:gd name="connsiteX0" fmla="*/ 62430 w 513800"/>
              <a:gd name="connsiteY0" fmla="*/ 455394 h 455394"/>
              <a:gd name="connsiteX1" fmla="*/ 451370 w 513800"/>
              <a:gd name="connsiteY1" fmla="*/ 455394 h 455394"/>
              <a:gd name="connsiteX2" fmla="*/ 513800 w 513800"/>
              <a:gd name="connsiteY2" fmla="*/ 392964 h 455394"/>
              <a:gd name="connsiteX3" fmla="*/ 513800 w 513800"/>
              <a:gd name="connsiteY3" fmla="*/ 143253 h 455394"/>
              <a:gd name="connsiteX4" fmla="*/ 451370 w 513800"/>
              <a:gd name="connsiteY4" fmla="*/ 80823 h 455394"/>
              <a:gd name="connsiteX5" fmla="*/ 303777 w 513800"/>
              <a:gd name="connsiteY5" fmla="*/ 80823 h 455394"/>
              <a:gd name="connsiteX6" fmla="*/ 256900 w 513800"/>
              <a:gd name="connsiteY6" fmla="*/ 0 h 455394"/>
              <a:gd name="connsiteX7" fmla="*/ 210023 w 513800"/>
              <a:gd name="connsiteY7" fmla="*/ 80823 h 455394"/>
              <a:gd name="connsiteX8" fmla="*/ 62430 w 513800"/>
              <a:gd name="connsiteY8" fmla="*/ 80823 h 455394"/>
              <a:gd name="connsiteX9" fmla="*/ 0 w 513800"/>
              <a:gd name="connsiteY9" fmla="*/ 143253 h 455394"/>
              <a:gd name="connsiteX10" fmla="*/ 0 w 513800"/>
              <a:gd name="connsiteY10" fmla="*/ 392964 h 455394"/>
              <a:gd name="connsiteX11" fmla="*/ 62430 w 513800"/>
              <a:gd name="connsiteY11" fmla="*/ 455394 h 45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3800" h="455394">
                <a:moveTo>
                  <a:pt x="62430" y="455394"/>
                </a:moveTo>
                <a:lnTo>
                  <a:pt x="451370" y="455394"/>
                </a:lnTo>
                <a:cubicBezTo>
                  <a:pt x="485849" y="455394"/>
                  <a:pt x="513800" y="427443"/>
                  <a:pt x="513800" y="392964"/>
                </a:cubicBezTo>
                <a:lnTo>
                  <a:pt x="513800" y="143253"/>
                </a:lnTo>
                <a:cubicBezTo>
                  <a:pt x="513800" y="108774"/>
                  <a:pt x="485849" y="80823"/>
                  <a:pt x="451370" y="80823"/>
                </a:cubicBezTo>
                <a:lnTo>
                  <a:pt x="303777" y="80823"/>
                </a:lnTo>
                <a:lnTo>
                  <a:pt x="256900" y="0"/>
                </a:lnTo>
                <a:lnTo>
                  <a:pt x="210023" y="80823"/>
                </a:lnTo>
                <a:lnTo>
                  <a:pt x="62430" y="80823"/>
                </a:lnTo>
                <a:cubicBezTo>
                  <a:pt x="27951" y="80823"/>
                  <a:pt x="0" y="108774"/>
                  <a:pt x="0" y="143253"/>
                </a:cubicBezTo>
                <a:lnTo>
                  <a:pt x="0" y="392964"/>
                </a:lnTo>
                <a:cubicBezTo>
                  <a:pt x="0" y="427443"/>
                  <a:pt x="27951" y="455394"/>
                  <a:pt x="62430" y="45539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A8AE16-605C-4C66-8CD9-4619CDF611D3}"/>
              </a:ext>
            </a:extLst>
          </p:cNvPr>
          <p:cNvSpPr txBox="1"/>
          <p:nvPr/>
        </p:nvSpPr>
        <p:spPr>
          <a:xfrm>
            <a:off x="4886281" y="4857730"/>
            <a:ext cx="569067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0219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ct 45" hidden="1">
            <a:extLst>
              <a:ext uri="{FF2B5EF4-FFF2-40B4-BE49-F238E27FC236}">
                <a16:creationId xmlns:a16="http://schemas.microsoft.com/office/drawing/2014/main" id="{CAB91D07-9584-471A-9EDE-E9AB03EE132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7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60" name="think-cell Slide" r:id="rId6" imgW="408" imgH="408" progId="TCLayout.ActiveDocument.1">
                  <p:embed/>
                </p:oleObj>
              </mc:Choice>
              <mc:Fallback>
                <p:oleObj name="think-cell Slide" r:id="rId6" imgW="408" imgH="408" progId="TCLayout.ActiveDocument.1">
                  <p:embed/>
                  <p:pic>
                    <p:nvPicPr>
                      <p:cNvPr id="46" name="Object 45" hidden="1">
                        <a:extLst>
                          <a:ext uri="{FF2B5EF4-FFF2-40B4-BE49-F238E27FC236}">
                            <a16:creationId xmlns:a16="http://schemas.microsoft.com/office/drawing/2014/main" id="{CAB91D07-9584-471A-9EDE-E9AB03EE1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7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9745887A-8FF8-424B-B894-F0E3FB6CCE8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" y="50"/>
            <a:ext cx="158747" cy="15874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10B3A-8430-A44D-A2DC-A2AEC9DB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Machine Learning techniques can be broadly split into three buckets…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62B1BF-E50A-42C3-A447-C3EC861ED195}"/>
              </a:ext>
            </a:extLst>
          </p:cNvPr>
          <p:cNvGrpSpPr/>
          <p:nvPr/>
        </p:nvGrpSpPr>
        <p:grpSpPr>
          <a:xfrm>
            <a:off x="475488" y="1322170"/>
            <a:ext cx="11000422" cy="4493517"/>
            <a:chOff x="475488" y="1312318"/>
            <a:chExt cx="11000422" cy="44935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AACFA-C421-428E-B12C-636BAD08D7AB}"/>
                </a:ext>
              </a:extLst>
            </p:cNvPr>
            <p:cNvSpPr/>
            <p:nvPr/>
          </p:nvSpPr>
          <p:spPr>
            <a:xfrm>
              <a:off x="475488" y="3141662"/>
              <a:ext cx="3370934" cy="2664173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051DD5-40C1-4F16-B00C-7FAF34F112DF}"/>
                </a:ext>
              </a:extLst>
            </p:cNvPr>
            <p:cNvSpPr/>
            <p:nvPr/>
          </p:nvSpPr>
          <p:spPr>
            <a:xfrm>
              <a:off x="4185759" y="3141662"/>
              <a:ext cx="3453439" cy="26641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47F41F-8CAD-42DA-A3FD-5BD6E216D417}"/>
                </a:ext>
              </a:extLst>
            </p:cNvPr>
            <p:cNvSpPr/>
            <p:nvPr/>
          </p:nvSpPr>
          <p:spPr>
            <a:xfrm>
              <a:off x="8099261" y="3141662"/>
              <a:ext cx="3374363" cy="26641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BFBFBF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:Li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49B5EF-5CD9-4A4A-B042-2475FEB2116A}"/>
                </a:ext>
              </a:extLst>
            </p:cNvPr>
            <p:cNvSpPr txBox="1"/>
            <p:nvPr/>
          </p:nvSpPr>
          <p:spPr>
            <a:xfrm>
              <a:off x="8216456" y="3315462"/>
              <a:ext cx="3139892" cy="138499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Simulation</a:t>
              </a: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Recommendation (collaborative filtering)</a:t>
              </a:r>
              <a:endPara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Optimisation (simplex,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non-linear optimization)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39FE35-BEC8-4C2B-B891-A13AFBD63FFA}"/>
                </a:ext>
              </a:extLst>
            </p:cNvPr>
            <p:cNvSpPr txBox="1"/>
            <p:nvPr/>
          </p:nvSpPr>
          <p:spPr>
            <a:xfrm>
              <a:off x="4302954" y="3315462"/>
              <a:ext cx="3169690" cy="163121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Classical Single Learner (e.g., linear regression)</a:t>
              </a:r>
              <a:endPara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Advanced Single Learner (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e.g., neural networks)</a:t>
              </a:r>
              <a:endPara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Ensemble Learner (e.g.,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random forest)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5CD2D2-37DE-4740-BC38-DEC320DE48ED}"/>
                </a:ext>
              </a:extLst>
            </p:cNvPr>
            <p:cNvSpPr txBox="1"/>
            <p:nvPr/>
          </p:nvSpPr>
          <p:spPr>
            <a:xfrm>
              <a:off x="592764" y="3315462"/>
              <a:ext cx="3103906" cy="121571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Clustering / Segmentation</a:t>
              </a: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Correlation &amp; Factor Analysis</a:t>
              </a:r>
            </a:p>
            <a:p>
              <a:pPr marL="168275" marR="0" lvl="2" indent="-168275" algn="l" defTabSz="11938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Causal Inference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2" indent="0" algn="l" defTabSz="119385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FA7D45-1FB2-8E47-97D5-B4C2E517D797}"/>
                </a:ext>
              </a:extLst>
            </p:cNvPr>
            <p:cNvSpPr/>
            <p:nvPr/>
          </p:nvSpPr>
          <p:spPr>
            <a:xfrm>
              <a:off x="481285" y="2478900"/>
              <a:ext cx="3370852" cy="58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‘What happened in the past’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‘Why did it happen?’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75A19-A78C-864D-B4F4-1E96BEA86215}"/>
                </a:ext>
              </a:extLst>
            </p:cNvPr>
            <p:cNvSpPr/>
            <p:nvPr/>
          </p:nvSpPr>
          <p:spPr>
            <a:xfrm>
              <a:off x="4262548" y="2478900"/>
              <a:ext cx="1951582" cy="3366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‘What will happen?’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C72FD3-7C9C-E74B-BDA8-AE593D09928F}"/>
                </a:ext>
              </a:extLst>
            </p:cNvPr>
            <p:cNvSpPr/>
            <p:nvPr/>
          </p:nvSpPr>
          <p:spPr>
            <a:xfrm>
              <a:off x="8153453" y="2478900"/>
              <a:ext cx="2966492" cy="3366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‘How can we make it happen?’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A404D-5085-5B4D-A215-05E2A76E2FC3}"/>
                </a:ext>
              </a:extLst>
            </p:cNvPr>
            <p:cNvSpPr>
              <a:spLocks/>
            </p:cNvSpPr>
            <p:nvPr/>
          </p:nvSpPr>
          <p:spPr>
            <a:xfrm>
              <a:off x="475488" y="1312318"/>
              <a:ext cx="3376649" cy="99047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376637-436D-E747-8516-2C9A6E0AEE14}"/>
                </a:ext>
              </a:extLst>
            </p:cNvPr>
            <p:cNvSpPr txBox="1">
              <a:spLocks/>
            </p:cNvSpPr>
            <p:nvPr/>
          </p:nvSpPr>
          <p:spPr>
            <a:xfrm>
              <a:off x="600205" y="1376582"/>
              <a:ext cx="2202652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Explanatory</a:t>
              </a:r>
            </a:p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Gain insight from historical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A9A98A-4337-1C46-BBBC-DB41432B323B}"/>
                </a:ext>
              </a:extLst>
            </p:cNvPr>
            <p:cNvSpPr>
              <a:spLocks/>
            </p:cNvSpPr>
            <p:nvPr/>
          </p:nvSpPr>
          <p:spPr>
            <a:xfrm>
              <a:off x="4262548" y="1312318"/>
              <a:ext cx="3376649" cy="99047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1F86D5-E54A-5449-8E8F-D4A9BEA1866D}"/>
                </a:ext>
              </a:extLst>
            </p:cNvPr>
            <p:cNvSpPr txBox="1">
              <a:spLocks/>
            </p:cNvSpPr>
            <p:nvPr/>
          </p:nvSpPr>
          <p:spPr>
            <a:xfrm>
              <a:off x="4356920" y="1393794"/>
              <a:ext cx="2202652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Predictive </a:t>
              </a:r>
            </a:p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Make predictions about future events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F47252-7306-A141-A4EB-1E72C18802FE}"/>
                </a:ext>
              </a:extLst>
            </p:cNvPr>
            <p:cNvGrpSpPr/>
            <p:nvPr/>
          </p:nvGrpSpPr>
          <p:grpSpPr>
            <a:xfrm>
              <a:off x="6762953" y="1410472"/>
              <a:ext cx="709691" cy="859052"/>
              <a:chOff x="6692657" y="2873417"/>
              <a:chExt cx="646188" cy="859065"/>
            </a:xfrm>
          </p:grpSpPr>
          <p:pic>
            <p:nvPicPr>
              <p:cNvPr id="24" name="Picture 104" descr="forecast Icon">
                <a:extLst>
                  <a:ext uri="{FF2B5EF4-FFF2-40B4-BE49-F238E27FC236}">
                    <a16:creationId xmlns:a16="http://schemas.microsoft.com/office/drawing/2014/main" id="{EDB514C4-FEE8-CE4C-B904-056885434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743" y="3106109"/>
                <a:ext cx="217668" cy="217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8" descr="predict Icon">
                <a:extLst>
                  <a:ext uri="{FF2B5EF4-FFF2-40B4-BE49-F238E27FC236}">
                    <a16:creationId xmlns:a16="http://schemas.microsoft.com/office/drawing/2014/main" id="{3152A9E2-2E3B-3346-A21F-367E1A65A1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4000" contrast="6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692657" y="2873417"/>
                <a:ext cx="646188" cy="859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B13AA-E1E3-514A-A077-B0EB1006258B}"/>
                </a:ext>
              </a:extLst>
            </p:cNvPr>
            <p:cNvSpPr>
              <a:spLocks/>
            </p:cNvSpPr>
            <p:nvPr/>
          </p:nvSpPr>
          <p:spPr>
            <a:xfrm>
              <a:off x="8099261" y="1312318"/>
              <a:ext cx="3376649" cy="990479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E6CDF4-85AC-F940-B680-41723D21704F}"/>
                </a:ext>
              </a:extLst>
            </p:cNvPr>
            <p:cNvSpPr txBox="1">
              <a:spLocks/>
            </p:cNvSpPr>
            <p:nvPr/>
          </p:nvSpPr>
          <p:spPr>
            <a:xfrm>
              <a:off x="8193632" y="1365372"/>
              <a:ext cx="2202652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Prescriptive </a:t>
              </a:r>
            </a:p>
            <a:p>
              <a:pPr marL="0" marR="0" lvl="0" indent="0" algn="l" defTabSz="895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Make decisions to gain an advantage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C41DED2-3881-0C46-B854-B03CBD4D0477}"/>
                </a:ext>
              </a:extLst>
            </p:cNvPr>
            <p:cNvGrpSpPr/>
            <p:nvPr/>
          </p:nvGrpSpPr>
          <p:grpSpPr>
            <a:xfrm>
              <a:off x="10542389" y="1485311"/>
              <a:ext cx="795574" cy="644492"/>
              <a:chOff x="3317663" y="2047968"/>
              <a:chExt cx="929552" cy="753026"/>
            </a:xfrm>
          </p:grpSpPr>
          <p:sp>
            <p:nvSpPr>
              <p:cNvPr id="29" name="Freeform 480">
                <a:extLst>
                  <a:ext uri="{FF2B5EF4-FFF2-40B4-BE49-F238E27FC236}">
                    <a16:creationId xmlns:a16="http://schemas.microsoft.com/office/drawing/2014/main" id="{1FE5BAF4-0356-454D-8E51-8D61C18557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0008" y="2126175"/>
                <a:ext cx="884862" cy="511701"/>
              </a:xfrm>
              <a:custGeom>
                <a:avLst/>
                <a:gdLst>
                  <a:gd name="T0" fmla="*/ 13 w 396"/>
                  <a:gd name="T1" fmla="*/ 12 h 229"/>
                  <a:gd name="T2" fmla="*/ 13 w 396"/>
                  <a:gd name="T3" fmla="*/ 216 h 229"/>
                  <a:gd name="T4" fmla="*/ 383 w 396"/>
                  <a:gd name="T5" fmla="*/ 216 h 229"/>
                  <a:gd name="T6" fmla="*/ 383 w 396"/>
                  <a:gd name="T7" fmla="*/ 12 h 229"/>
                  <a:gd name="T8" fmla="*/ 13 w 396"/>
                  <a:gd name="T9" fmla="*/ 12 h 229"/>
                  <a:gd name="T10" fmla="*/ 0 w 396"/>
                  <a:gd name="T11" fmla="*/ 0 h 229"/>
                  <a:gd name="T12" fmla="*/ 396 w 396"/>
                  <a:gd name="T13" fmla="*/ 0 h 229"/>
                  <a:gd name="T14" fmla="*/ 396 w 396"/>
                  <a:gd name="T15" fmla="*/ 229 h 229"/>
                  <a:gd name="T16" fmla="*/ 0 w 396"/>
                  <a:gd name="T17" fmla="*/ 229 h 229"/>
                  <a:gd name="T18" fmla="*/ 0 w 396"/>
                  <a:gd name="T1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6" h="229">
                    <a:moveTo>
                      <a:pt x="13" y="12"/>
                    </a:moveTo>
                    <a:lnTo>
                      <a:pt x="13" y="216"/>
                    </a:lnTo>
                    <a:lnTo>
                      <a:pt x="383" y="216"/>
                    </a:lnTo>
                    <a:lnTo>
                      <a:pt x="383" y="12"/>
                    </a:lnTo>
                    <a:lnTo>
                      <a:pt x="13" y="12"/>
                    </a:lnTo>
                    <a:close/>
                    <a:moveTo>
                      <a:pt x="0" y="0"/>
                    </a:moveTo>
                    <a:lnTo>
                      <a:pt x="396" y="0"/>
                    </a:lnTo>
                    <a:lnTo>
                      <a:pt x="396" y="229"/>
                    </a:lnTo>
                    <a:lnTo>
                      <a:pt x="0" y="2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Freeform 481">
                <a:extLst>
                  <a:ext uri="{FF2B5EF4-FFF2-40B4-BE49-F238E27FC236}">
                    <a16:creationId xmlns:a16="http://schemas.microsoft.com/office/drawing/2014/main" id="{04CC4D2B-8529-D742-ADA2-7FAFD04FC4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7663" y="2047968"/>
                <a:ext cx="929552" cy="105022"/>
              </a:xfrm>
              <a:custGeom>
                <a:avLst/>
                <a:gdLst>
                  <a:gd name="T0" fmla="*/ 13 w 416"/>
                  <a:gd name="T1" fmla="*/ 13 h 47"/>
                  <a:gd name="T2" fmla="*/ 13 w 416"/>
                  <a:gd name="T3" fmla="*/ 35 h 47"/>
                  <a:gd name="T4" fmla="*/ 403 w 416"/>
                  <a:gd name="T5" fmla="*/ 35 h 47"/>
                  <a:gd name="T6" fmla="*/ 403 w 416"/>
                  <a:gd name="T7" fmla="*/ 13 h 47"/>
                  <a:gd name="T8" fmla="*/ 13 w 416"/>
                  <a:gd name="T9" fmla="*/ 13 h 47"/>
                  <a:gd name="T10" fmla="*/ 0 w 416"/>
                  <a:gd name="T11" fmla="*/ 0 h 47"/>
                  <a:gd name="T12" fmla="*/ 416 w 416"/>
                  <a:gd name="T13" fmla="*/ 0 h 47"/>
                  <a:gd name="T14" fmla="*/ 416 w 416"/>
                  <a:gd name="T15" fmla="*/ 47 h 47"/>
                  <a:gd name="T16" fmla="*/ 0 w 416"/>
                  <a:gd name="T17" fmla="*/ 47 h 47"/>
                  <a:gd name="T18" fmla="*/ 0 w 416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6" h="47">
                    <a:moveTo>
                      <a:pt x="13" y="13"/>
                    </a:moveTo>
                    <a:lnTo>
                      <a:pt x="13" y="35"/>
                    </a:lnTo>
                    <a:lnTo>
                      <a:pt x="403" y="35"/>
                    </a:lnTo>
                    <a:lnTo>
                      <a:pt x="403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16" y="0"/>
                    </a:lnTo>
                    <a:lnTo>
                      <a:pt x="41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Freeform 482">
                <a:extLst>
                  <a:ext uri="{FF2B5EF4-FFF2-40B4-BE49-F238E27FC236}">
                    <a16:creationId xmlns:a16="http://schemas.microsoft.com/office/drawing/2014/main" id="{23FF2E2B-C3A7-064B-A80A-AF9416A46B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7663" y="2613296"/>
                <a:ext cx="929552" cy="75973"/>
              </a:xfrm>
              <a:custGeom>
                <a:avLst/>
                <a:gdLst>
                  <a:gd name="T0" fmla="*/ 13 w 416"/>
                  <a:gd name="T1" fmla="*/ 12 h 34"/>
                  <a:gd name="T2" fmla="*/ 13 w 416"/>
                  <a:gd name="T3" fmla="*/ 21 h 34"/>
                  <a:gd name="T4" fmla="*/ 403 w 416"/>
                  <a:gd name="T5" fmla="*/ 21 h 34"/>
                  <a:gd name="T6" fmla="*/ 403 w 416"/>
                  <a:gd name="T7" fmla="*/ 12 h 34"/>
                  <a:gd name="T8" fmla="*/ 13 w 416"/>
                  <a:gd name="T9" fmla="*/ 12 h 34"/>
                  <a:gd name="T10" fmla="*/ 0 w 416"/>
                  <a:gd name="T11" fmla="*/ 0 h 34"/>
                  <a:gd name="T12" fmla="*/ 416 w 416"/>
                  <a:gd name="T13" fmla="*/ 0 h 34"/>
                  <a:gd name="T14" fmla="*/ 416 w 416"/>
                  <a:gd name="T15" fmla="*/ 34 h 34"/>
                  <a:gd name="T16" fmla="*/ 0 w 416"/>
                  <a:gd name="T17" fmla="*/ 34 h 34"/>
                  <a:gd name="T18" fmla="*/ 0 w 416"/>
                  <a:gd name="T1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6" h="34">
                    <a:moveTo>
                      <a:pt x="13" y="12"/>
                    </a:moveTo>
                    <a:lnTo>
                      <a:pt x="13" y="21"/>
                    </a:lnTo>
                    <a:lnTo>
                      <a:pt x="403" y="21"/>
                    </a:lnTo>
                    <a:lnTo>
                      <a:pt x="403" y="12"/>
                    </a:lnTo>
                    <a:lnTo>
                      <a:pt x="13" y="12"/>
                    </a:lnTo>
                    <a:close/>
                    <a:moveTo>
                      <a:pt x="0" y="0"/>
                    </a:moveTo>
                    <a:lnTo>
                      <a:pt x="416" y="0"/>
                    </a:lnTo>
                    <a:lnTo>
                      <a:pt x="416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tangle 483">
                <a:extLst>
                  <a:ext uri="{FF2B5EF4-FFF2-40B4-BE49-F238E27FC236}">
                    <a16:creationId xmlns:a16="http://schemas.microsoft.com/office/drawing/2014/main" id="{75E1373F-AAE3-AF40-863E-B3354362A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9032" y="2675862"/>
                <a:ext cx="26814" cy="116194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Freeform 484">
                <a:extLst>
                  <a:ext uri="{FF2B5EF4-FFF2-40B4-BE49-F238E27FC236}">
                    <a16:creationId xmlns:a16="http://schemas.microsoft.com/office/drawing/2014/main" id="{EB47A66D-6F7B-264E-82F0-94D9A5B27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2285" y="2666924"/>
                <a:ext cx="116194" cy="134070"/>
              </a:xfrm>
              <a:custGeom>
                <a:avLst/>
                <a:gdLst>
                  <a:gd name="T0" fmla="*/ 43 w 52"/>
                  <a:gd name="T1" fmla="*/ 0 h 60"/>
                  <a:gd name="T2" fmla="*/ 52 w 52"/>
                  <a:gd name="T3" fmla="*/ 8 h 60"/>
                  <a:gd name="T4" fmla="*/ 9 w 52"/>
                  <a:gd name="T5" fmla="*/ 60 h 60"/>
                  <a:gd name="T6" fmla="*/ 0 w 52"/>
                  <a:gd name="T7" fmla="*/ 53 h 60"/>
                  <a:gd name="T8" fmla="*/ 43 w 52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0">
                    <a:moveTo>
                      <a:pt x="43" y="0"/>
                    </a:moveTo>
                    <a:lnTo>
                      <a:pt x="52" y="8"/>
                    </a:lnTo>
                    <a:lnTo>
                      <a:pt x="9" y="60"/>
                    </a:lnTo>
                    <a:lnTo>
                      <a:pt x="0" y="5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Freeform 485">
                <a:extLst>
                  <a:ext uri="{FF2B5EF4-FFF2-40B4-BE49-F238E27FC236}">
                    <a16:creationId xmlns:a16="http://schemas.microsoft.com/office/drawing/2014/main" id="{F9C43B0E-1CA0-7549-92B4-1CDFB1A51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0867" y="2666924"/>
                <a:ext cx="116194" cy="134070"/>
              </a:xfrm>
              <a:custGeom>
                <a:avLst/>
                <a:gdLst>
                  <a:gd name="T0" fmla="*/ 10 w 52"/>
                  <a:gd name="T1" fmla="*/ 0 h 60"/>
                  <a:gd name="T2" fmla="*/ 52 w 52"/>
                  <a:gd name="T3" fmla="*/ 53 h 60"/>
                  <a:gd name="T4" fmla="*/ 42 w 52"/>
                  <a:gd name="T5" fmla="*/ 60 h 60"/>
                  <a:gd name="T6" fmla="*/ 0 w 52"/>
                  <a:gd name="T7" fmla="*/ 8 h 60"/>
                  <a:gd name="T8" fmla="*/ 10 w 52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0">
                    <a:moveTo>
                      <a:pt x="10" y="0"/>
                    </a:moveTo>
                    <a:lnTo>
                      <a:pt x="52" y="53"/>
                    </a:lnTo>
                    <a:lnTo>
                      <a:pt x="42" y="60"/>
                    </a:lnTo>
                    <a:lnTo>
                      <a:pt x="0" y="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 486">
                <a:extLst>
                  <a:ext uri="{FF2B5EF4-FFF2-40B4-BE49-F238E27FC236}">
                    <a16:creationId xmlns:a16="http://schemas.microsoft.com/office/drawing/2014/main" id="{03986927-A60B-9B4F-AC97-554CA26EF3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5981" y="2432302"/>
                <a:ext cx="91615" cy="131836"/>
              </a:xfrm>
              <a:custGeom>
                <a:avLst/>
                <a:gdLst>
                  <a:gd name="T0" fmla="*/ 13 w 41"/>
                  <a:gd name="T1" fmla="*/ 13 h 59"/>
                  <a:gd name="T2" fmla="*/ 13 w 41"/>
                  <a:gd name="T3" fmla="*/ 46 h 59"/>
                  <a:gd name="T4" fmla="*/ 28 w 41"/>
                  <a:gd name="T5" fmla="*/ 46 h 59"/>
                  <a:gd name="T6" fmla="*/ 28 w 41"/>
                  <a:gd name="T7" fmla="*/ 13 h 59"/>
                  <a:gd name="T8" fmla="*/ 13 w 41"/>
                  <a:gd name="T9" fmla="*/ 13 h 59"/>
                  <a:gd name="T10" fmla="*/ 0 w 41"/>
                  <a:gd name="T11" fmla="*/ 0 h 59"/>
                  <a:gd name="T12" fmla="*/ 41 w 41"/>
                  <a:gd name="T13" fmla="*/ 0 h 59"/>
                  <a:gd name="T14" fmla="*/ 41 w 41"/>
                  <a:gd name="T15" fmla="*/ 59 h 59"/>
                  <a:gd name="T16" fmla="*/ 0 w 41"/>
                  <a:gd name="T17" fmla="*/ 59 h 59"/>
                  <a:gd name="T18" fmla="*/ 0 w 41"/>
                  <a:gd name="T1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59">
                    <a:moveTo>
                      <a:pt x="13" y="13"/>
                    </a:moveTo>
                    <a:lnTo>
                      <a:pt x="13" y="46"/>
                    </a:lnTo>
                    <a:lnTo>
                      <a:pt x="28" y="46"/>
                    </a:lnTo>
                    <a:lnTo>
                      <a:pt x="28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 487">
                <a:extLst>
                  <a:ext uri="{FF2B5EF4-FFF2-40B4-BE49-F238E27FC236}">
                    <a16:creationId xmlns:a16="http://schemas.microsoft.com/office/drawing/2014/main" id="{2067BC17-18D6-244E-8511-37E2F43FC6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0781" y="2325046"/>
                <a:ext cx="89380" cy="239092"/>
              </a:xfrm>
              <a:custGeom>
                <a:avLst/>
                <a:gdLst>
                  <a:gd name="T0" fmla="*/ 13 w 40"/>
                  <a:gd name="T1" fmla="*/ 13 h 107"/>
                  <a:gd name="T2" fmla="*/ 13 w 40"/>
                  <a:gd name="T3" fmla="*/ 94 h 107"/>
                  <a:gd name="T4" fmla="*/ 27 w 40"/>
                  <a:gd name="T5" fmla="*/ 94 h 107"/>
                  <a:gd name="T6" fmla="*/ 27 w 40"/>
                  <a:gd name="T7" fmla="*/ 13 h 107"/>
                  <a:gd name="T8" fmla="*/ 13 w 40"/>
                  <a:gd name="T9" fmla="*/ 13 h 107"/>
                  <a:gd name="T10" fmla="*/ 0 w 40"/>
                  <a:gd name="T11" fmla="*/ 0 h 107"/>
                  <a:gd name="T12" fmla="*/ 40 w 40"/>
                  <a:gd name="T13" fmla="*/ 0 h 107"/>
                  <a:gd name="T14" fmla="*/ 40 w 40"/>
                  <a:gd name="T15" fmla="*/ 107 h 107"/>
                  <a:gd name="T16" fmla="*/ 0 w 40"/>
                  <a:gd name="T17" fmla="*/ 107 h 107"/>
                  <a:gd name="T18" fmla="*/ 0 w 40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07">
                    <a:moveTo>
                      <a:pt x="13" y="13"/>
                    </a:moveTo>
                    <a:lnTo>
                      <a:pt x="13" y="94"/>
                    </a:lnTo>
                    <a:lnTo>
                      <a:pt x="27" y="94"/>
                    </a:lnTo>
                    <a:lnTo>
                      <a:pt x="27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 488">
                <a:extLst>
                  <a:ext uri="{FF2B5EF4-FFF2-40B4-BE49-F238E27FC236}">
                    <a16:creationId xmlns:a16="http://schemas.microsoft.com/office/drawing/2014/main" id="{C880631A-629B-214C-88B8-8ED06EBEF7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3347" y="2383143"/>
                <a:ext cx="93849" cy="180995"/>
              </a:xfrm>
              <a:custGeom>
                <a:avLst/>
                <a:gdLst>
                  <a:gd name="T0" fmla="*/ 13 w 42"/>
                  <a:gd name="T1" fmla="*/ 13 h 81"/>
                  <a:gd name="T2" fmla="*/ 13 w 42"/>
                  <a:gd name="T3" fmla="*/ 68 h 81"/>
                  <a:gd name="T4" fmla="*/ 29 w 42"/>
                  <a:gd name="T5" fmla="*/ 68 h 81"/>
                  <a:gd name="T6" fmla="*/ 29 w 42"/>
                  <a:gd name="T7" fmla="*/ 13 h 81"/>
                  <a:gd name="T8" fmla="*/ 13 w 42"/>
                  <a:gd name="T9" fmla="*/ 13 h 81"/>
                  <a:gd name="T10" fmla="*/ 0 w 42"/>
                  <a:gd name="T11" fmla="*/ 0 h 81"/>
                  <a:gd name="T12" fmla="*/ 42 w 42"/>
                  <a:gd name="T13" fmla="*/ 0 h 81"/>
                  <a:gd name="T14" fmla="*/ 42 w 42"/>
                  <a:gd name="T15" fmla="*/ 81 h 81"/>
                  <a:gd name="T16" fmla="*/ 0 w 42"/>
                  <a:gd name="T17" fmla="*/ 81 h 81"/>
                  <a:gd name="T18" fmla="*/ 0 w 42"/>
                  <a:gd name="T1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81">
                    <a:moveTo>
                      <a:pt x="13" y="13"/>
                    </a:moveTo>
                    <a:lnTo>
                      <a:pt x="13" y="68"/>
                    </a:lnTo>
                    <a:lnTo>
                      <a:pt x="29" y="68"/>
                    </a:lnTo>
                    <a:lnTo>
                      <a:pt x="29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 489">
                <a:extLst>
                  <a:ext uri="{FF2B5EF4-FFF2-40B4-BE49-F238E27FC236}">
                    <a16:creationId xmlns:a16="http://schemas.microsoft.com/office/drawing/2014/main" id="{4549F7FF-1449-5B4C-92DE-96C21EA843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0714" y="2474757"/>
                <a:ext cx="91615" cy="89380"/>
              </a:xfrm>
              <a:custGeom>
                <a:avLst/>
                <a:gdLst>
                  <a:gd name="T0" fmla="*/ 13 w 41"/>
                  <a:gd name="T1" fmla="*/ 13 h 40"/>
                  <a:gd name="T2" fmla="*/ 13 w 41"/>
                  <a:gd name="T3" fmla="*/ 27 h 40"/>
                  <a:gd name="T4" fmla="*/ 28 w 41"/>
                  <a:gd name="T5" fmla="*/ 27 h 40"/>
                  <a:gd name="T6" fmla="*/ 28 w 41"/>
                  <a:gd name="T7" fmla="*/ 13 h 40"/>
                  <a:gd name="T8" fmla="*/ 13 w 41"/>
                  <a:gd name="T9" fmla="*/ 13 h 40"/>
                  <a:gd name="T10" fmla="*/ 0 w 41"/>
                  <a:gd name="T11" fmla="*/ 0 h 40"/>
                  <a:gd name="T12" fmla="*/ 41 w 41"/>
                  <a:gd name="T13" fmla="*/ 0 h 40"/>
                  <a:gd name="T14" fmla="*/ 41 w 41"/>
                  <a:gd name="T15" fmla="*/ 40 h 40"/>
                  <a:gd name="T16" fmla="*/ 0 w 41"/>
                  <a:gd name="T17" fmla="*/ 40 h 40"/>
                  <a:gd name="T18" fmla="*/ 0 w 41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0">
                    <a:moveTo>
                      <a:pt x="13" y="13"/>
                    </a:moveTo>
                    <a:lnTo>
                      <a:pt x="13" y="27"/>
                    </a:lnTo>
                    <a:lnTo>
                      <a:pt x="28" y="27"/>
                    </a:lnTo>
                    <a:lnTo>
                      <a:pt x="28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 490">
                <a:extLst>
                  <a:ext uri="{FF2B5EF4-FFF2-40B4-BE49-F238E27FC236}">
                    <a16:creationId xmlns:a16="http://schemas.microsoft.com/office/drawing/2014/main" id="{7B512905-73D0-514A-A35A-91FE122FE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514" y="2405488"/>
                <a:ext cx="93849" cy="158650"/>
              </a:xfrm>
              <a:custGeom>
                <a:avLst/>
                <a:gdLst>
                  <a:gd name="T0" fmla="*/ 13 w 42"/>
                  <a:gd name="T1" fmla="*/ 13 h 71"/>
                  <a:gd name="T2" fmla="*/ 13 w 42"/>
                  <a:gd name="T3" fmla="*/ 58 h 71"/>
                  <a:gd name="T4" fmla="*/ 29 w 42"/>
                  <a:gd name="T5" fmla="*/ 58 h 71"/>
                  <a:gd name="T6" fmla="*/ 29 w 42"/>
                  <a:gd name="T7" fmla="*/ 13 h 71"/>
                  <a:gd name="T8" fmla="*/ 13 w 42"/>
                  <a:gd name="T9" fmla="*/ 13 h 71"/>
                  <a:gd name="T10" fmla="*/ 0 w 42"/>
                  <a:gd name="T11" fmla="*/ 0 h 71"/>
                  <a:gd name="T12" fmla="*/ 42 w 42"/>
                  <a:gd name="T13" fmla="*/ 0 h 71"/>
                  <a:gd name="T14" fmla="*/ 42 w 42"/>
                  <a:gd name="T15" fmla="*/ 71 h 71"/>
                  <a:gd name="T16" fmla="*/ 0 w 42"/>
                  <a:gd name="T17" fmla="*/ 71 h 71"/>
                  <a:gd name="T18" fmla="*/ 0 w 42"/>
                  <a:gd name="T1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71">
                    <a:moveTo>
                      <a:pt x="13" y="13"/>
                    </a:moveTo>
                    <a:lnTo>
                      <a:pt x="13" y="58"/>
                    </a:lnTo>
                    <a:lnTo>
                      <a:pt x="29" y="58"/>
                    </a:lnTo>
                    <a:lnTo>
                      <a:pt x="29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 491">
                <a:extLst>
                  <a:ext uri="{FF2B5EF4-FFF2-40B4-BE49-F238E27FC236}">
                    <a16:creationId xmlns:a16="http://schemas.microsoft.com/office/drawing/2014/main" id="{DA36C9B9-EA53-214F-93D2-F617F8D161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2549" y="2325046"/>
                <a:ext cx="89380" cy="239092"/>
              </a:xfrm>
              <a:custGeom>
                <a:avLst/>
                <a:gdLst>
                  <a:gd name="T0" fmla="*/ 13 w 40"/>
                  <a:gd name="T1" fmla="*/ 13 h 107"/>
                  <a:gd name="T2" fmla="*/ 13 w 40"/>
                  <a:gd name="T3" fmla="*/ 94 h 107"/>
                  <a:gd name="T4" fmla="*/ 27 w 40"/>
                  <a:gd name="T5" fmla="*/ 94 h 107"/>
                  <a:gd name="T6" fmla="*/ 27 w 40"/>
                  <a:gd name="T7" fmla="*/ 13 h 107"/>
                  <a:gd name="T8" fmla="*/ 13 w 40"/>
                  <a:gd name="T9" fmla="*/ 13 h 107"/>
                  <a:gd name="T10" fmla="*/ 0 w 40"/>
                  <a:gd name="T11" fmla="*/ 0 h 107"/>
                  <a:gd name="T12" fmla="*/ 40 w 40"/>
                  <a:gd name="T13" fmla="*/ 0 h 107"/>
                  <a:gd name="T14" fmla="*/ 40 w 40"/>
                  <a:gd name="T15" fmla="*/ 107 h 107"/>
                  <a:gd name="T16" fmla="*/ 0 w 40"/>
                  <a:gd name="T17" fmla="*/ 107 h 107"/>
                  <a:gd name="T18" fmla="*/ 0 w 40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107">
                    <a:moveTo>
                      <a:pt x="13" y="13"/>
                    </a:moveTo>
                    <a:lnTo>
                      <a:pt x="13" y="94"/>
                    </a:lnTo>
                    <a:lnTo>
                      <a:pt x="27" y="94"/>
                    </a:lnTo>
                    <a:lnTo>
                      <a:pt x="27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 492">
                <a:extLst>
                  <a:ext uri="{FF2B5EF4-FFF2-40B4-BE49-F238E27FC236}">
                    <a16:creationId xmlns:a16="http://schemas.microsoft.com/office/drawing/2014/main" id="{6ECAB2B3-4C1D-9041-9011-A7A5CF2D10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5447" y="2401019"/>
                <a:ext cx="91615" cy="163119"/>
              </a:xfrm>
              <a:custGeom>
                <a:avLst/>
                <a:gdLst>
                  <a:gd name="T0" fmla="*/ 13 w 41"/>
                  <a:gd name="T1" fmla="*/ 13 h 73"/>
                  <a:gd name="T2" fmla="*/ 13 w 41"/>
                  <a:gd name="T3" fmla="*/ 60 h 73"/>
                  <a:gd name="T4" fmla="*/ 28 w 41"/>
                  <a:gd name="T5" fmla="*/ 60 h 73"/>
                  <a:gd name="T6" fmla="*/ 28 w 41"/>
                  <a:gd name="T7" fmla="*/ 13 h 73"/>
                  <a:gd name="T8" fmla="*/ 13 w 41"/>
                  <a:gd name="T9" fmla="*/ 13 h 73"/>
                  <a:gd name="T10" fmla="*/ 0 w 41"/>
                  <a:gd name="T11" fmla="*/ 0 h 73"/>
                  <a:gd name="T12" fmla="*/ 41 w 41"/>
                  <a:gd name="T13" fmla="*/ 0 h 73"/>
                  <a:gd name="T14" fmla="*/ 41 w 41"/>
                  <a:gd name="T15" fmla="*/ 73 h 73"/>
                  <a:gd name="T16" fmla="*/ 0 w 41"/>
                  <a:gd name="T17" fmla="*/ 73 h 73"/>
                  <a:gd name="T18" fmla="*/ 0 w 41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73">
                    <a:moveTo>
                      <a:pt x="13" y="13"/>
                    </a:moveTo>
                    <a:lnTo>
                      <a:pt x="13" y="60"/>
                    </a:lnTo>
                    <a:lnTo>
                      <a:pt x="28" y="60"/>
                    </a:lnTo>
                    <a:lnTo>
                      <a:pt x="28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 493">
                <a:extLst>
                  <a:ext uri="{FF2B5EF4-FFF2-40B4-BE49-F238E27FC236}">
                    <a16:creationId xmlns:a16="http://schemas.microsoft.com/office/drawing/2014/main" id="{EF46E115-0009-DA45-AAA2-4A8225366B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2482" y="2465819"/>
                <a:ext cx="91615" cy="98318"/>
              </a:xfrm>
              <a:custGeom>
                <a:avLst/>
                <a:gdLst>
                  <a:gd name="T0" fmla="*/ 12 w 41"/>
                  <a:gd name="T1" fmla="*/ 13 h 44"/>
                  <a:gd name="T2" fmla="*/ 12 w 41"/>
                  <a:gd name="T3" fmla="*/ 31 h 44"/>
                  <a:gd name="T4" fmla="*/ 28 w 41"/>
                  <a:gd name="T5" fmla="*/ 31 h 44"/>
                  <a:gd name="T6" fmla="*/ 28 w 41"/>
                  <a:gd name="T7" fmla="*/ 13 h 44"/>
                  <a:gd name="T8" fmla="*/ 12 w 41"/>
                  <a:gd name="T9" fmla="*/ 13 h 44"/>
                  <a:gd name="T10" fmla="*/ 0 w 41"/>
                  <a:gd name="T11" fmla="*/ 0 h 44"/>
                  <a:gd name="T12" fmla="*/ 41 w 41"/>
                  <a:gd name="T13" fmla="*/ 0 h 44"/>
                  <a:gd name="T14" fmla="*/ 41 w 41"/>
                  <a:gd name="T15" fmla="*/ 44 h 44"/>
                  <a:gd name="T16" fmla="*/ 0 w 41"/>
                  <a:gd name="T17" fmla="*/ 44 h 44"/>
                  <a:gd name="T18" fmla="*/ 0 w 41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44">
                    <a:moveTo>
                      <a:pt x="12" y="13"/>
                    </a:moveTo>
                    <a:lnTo>
                      <a:pt x="12" y="31"/>
                    </a:lnTo>
                    <a:lnTo>
                      <a:pt x="28" y="31"/>
                    </a:lnTo>
                    <a:lnTo>
                      <a:pt x="28" y="13"/>
                    </a:lnTo>
                    <a:lnTo>
                      <a:pt x="12" y="13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Freeform 494">
                <a:extLst>
                  <a:ext uri="{FF2B5EF4-FFF2-40B4-BE49-F238E27FC236}">
                    <a16:creationId xmlns:a16="http://schemas.microsoft.com/office/drawing/2014/main" id="{525F18FB-D0BF-0946-972B-5939C1A49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7282" y="2304935"/>
                <a:ext cx="91615" cy="259202"/>
              </a:xfrm>
              <a:custGeom>
                <a:avLst/>
                <a:gdLst>
                  <a:gd name="T0" fmla="*/ 13 w 41"/>
                  <a:gd name="T1" fmla="*/ 13 h 116"/>
                  <a:gd name="T2" fmla="*/ 13 w 41"/>
                  <a:gd name="T3" fmla="*/ 103 h 116"/>
                  <a:gd name="T4" fmla="*/ 28 w 41"/>
                  <a:gd name="T5" fmla="*/ 103 h 116"/>
                  <a:gd name="T6" fmla="*/ 28 w 41"/>
                  <a:gd name="T7" fmla="*/ 13 h 116"/>
                  <a:gd name="T8" fmla="*/ 13 w 41"/>
                  <a:gd name="T9" fmla="*/ 13 h 116"/>
                  <a:gd name="T10" fmla="*/ 0 w 41"/>
                  <a:gd name="T11" fmla="*/ 0 h 116"/>
                  <a:gd name="T12" fmla="*/ 41 w 41"/>
                  <a:gd name="T13" fmla="*/ 0 h 116"/>
                  <a:gd name="T14" fmla="*/ 41 w 41"/>
                  <a:gd name="T15" fmla="*/ 116 h 116"/>
                  <a:gd name="T16" fmla="*/ 0 w 41"/>
                  <a:gd name="T17" fmla="*/ 116 h 116"/>
                  <a:gd name="T18" fmla="*/ 0 w 41"/>
                  <a:gd name="T1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116">
                    <a:moveTo>
                      <a:pt x="13" y="13"/>
                    </a:moveTo>
                    <a:lnTo>
                      <a:pt x="13" y="103"/>
                    </a:lnTo>
                    <a:lnTo>
                      <a:pt x="28" y="103"/>
                    </a:lnTo>
                    <a:lnTo>
                      <a:pt x="28" y="13"/>
                    </a:lnTo>
                    <a:lnTo>
                      <a:pt x="13" y="13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Rectangle 495">
                <a:extLst>
                  <a:ext uri="{FF2B5EF4-FFF2-40B4-BE49-F238E27FC236}">
                    <a16:creationId xmlns:a16="http://schemas.microsoft.com/office/drawing/2014/main" id="{42C9862C-8D00-3F48-AD4B-0BF34E2F2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919" y="2208852"/>
                <a:ext cx="218981" cy="29049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Rectangle 496">
                <a:extLst>
                  <a:ext uri="{FF2B5EF4-FFF2-40B4-BE49-F238E27FC236}">
                    <a16:creationId xmlns:a16="http://schemas.microsoft.com/office/drawing/2014/main" id="{7B5540EB-754D-ED46-9029-90775A91F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919" y="2262480"/>
                <a:ext cx="84911" cy="29049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2B6237-A70C-434E-A290-AACF0749497B}"/>
                </a:ext>
              </a:extLst>
            </p:cNvPr>
            <p:cNvGrpSpPr/>
            <p:nvPr/>
          </p:nvGrpSpPr>
          <p:grpSpPr>
            <a:xfrm>
              <a:off x="2980661" y="1471271"/>
              <a:ext cx="716010" cy="672572"/>
              <a:chOff x="6993277" y="5199816"/>
              <a:chExt cx="1001887" cy="941107"/>
            </a:xfrm>
          </p:grpSpPr>
          <p:sp>
            <p:nvSpPr>
              <p:cNvPr id="49" name="Freeform 880">
                <a:extLst>
                  <a:ext uri="{FF2B5EF4-FFF2-40B4-BE49-F238E27FC236}">
                    <a16:creationId xmlns:a16="http://schemas.microsoft.com/office/drawing/2014/main" id="{00A80583-BD01-E444-A57F-696D75EFF1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3277" y="5827221"/>
                <a:ext cx="1001887" cy="156851"/>
              </a:xfrm>
              <a:custGeom>
                <a:avLst/>
                <a:gdLst>
                  <a:gd name="T0" fmla="*/ 16 w 511"/>
                  <a:gd name="T1" fmla="*/ 16 h 80"/>
                  <a:gd name="T2" fmla="*/ 16 w 511"/>
                  <a:gd name="T3" fmla="*/ 48 h 80"/>
                  <a:gd name="T4" fmla="*/ 17 w 511"/>
                  <a:gd name="T5" fmla="*/ 55 h 80"/>
                  <a:gd name="T6" fmla="*/ 19 w 511"/>
                  <a:gd name="T7" fmla="*/ 59 h 80"/>
                  <a:gd name="T8" fmla="*/ 23 w 511"/>
                  <a:gd name="T9" fmla="*/ 61 h 80"/>
                  <a:gd name="T10" fmla="*/ 30 w 511"/>
                  <a:gd name="T11" fmla="*/ 64 h 80"/>
                  <a:gd name="T12" fmla="*/ 479 w 511"/>
                  <a:gd name="T13" fmla="*/ 64 h 80"/>
                  <a:gd name="T14" fmla="*/ 488 w 511"/>
                  <a:gd name="T15" fmla="*/ 61 h 80"/>
                  <a:gd name="T16" fmla="*/ 490 w 511"/>
                  <a:gd name="T17" fmla="*/ 60 h 80"/>
                  <a:gd name="T18" fmla="*/ 493 w 511"/>
                  <a:gd name="T19" fmla="*/ 55 h 80"/>
                  <a:gd name="T20" fmla="*/ 495 w 511"/>
                  <a:gd name="T21" fmla="*/ 48 h 80"/>
                  <a:gd name="T22" fmla="*/ 495 w 511"/>
                  <a:gd name="T23" fmla="*/ 16 h 80"/>
                  <a:gd name="T24" fmla="*/ 16 w 511"/>
                  <a:gd name="T25" fmla="*/ 16 h 80"/>
                  <a:gd name="T26" fmla="*/ 0 w 511"/>
                  <a:gd name="T27" fmla="*/ 0 h 80"/>
                  <a:gd name="T28" fmla="*/ 511 w 511"/>
                  <a:gd name="T29" fmla="*/ 0 h 80"/>
                  <a:gd name="T30" fmla="*/ 511 w 511"/>
                  <a:gd name="T31" fmla="*/ 48 h 80"/>
                  <a:gd name="T32" fmla="*/ 509 w 511"/>
                  <a:gd name="T33" fmla="*/ 57 h 80"/>
                  <a:gd name="T34" fmla="*/ 509 w 511"/>
                  <a:gd name="T35" fmla="*/ 60 h 80"/>
                  <a:gd name="T36" fmla="*/ 506 w 511"/>
                  <a:gd name="T37" fmla="*/ 63 h 80"/>
                  <a:gd name="T38" fmla="*/ 502 w 511"/>
                  <a:gd name="T39" fmla="*/ 70 h 80"/>
                  <a:gd name="T40" fmla="*/ 501 w 511"/>
                  <a:gd name="T41" fmla="*/ 71 h 80"/>
                  <a:gd name="T42" fmla="*/ 494 w 511"/>
                  <a:gd name="T43" fmla="*/ 75 h 80"/>
                  <a:gd name="T44" fmla="*/ 491 w 511"/>
                  <a:gd name="T45" fmla="*/ 77 h 80"/>
                  <a:gd name="T46" fmla="*/ 488 w 511"/>
                  <a:gd name="T47" fmla="*/ 77 h 80"/>
                  <a:gd name="T48" fmla="*/ 479 w 511"/>
                  <a:gd name="T49" fmla="*/ 80 h 80"/>
                  <a:gd name="T50" fmla="*/ 30 w 511"/>
                  <a:gd name="T51" fmla="*/ 80 h 80"/>
                  <a:gd name="T52" fmla="*/ 22 w 511"/>
                  <a:gd name="T53" fmla="*/ 77 h 80"/>
                  <a:gd name="T54" fmla="*/ 18 w 511"/>
                  <a:gd name="T55" fmla="*/ 77 h 80"/>
                  <a:gd name="T56" fmla="*/ 16 w 511"/>
                  <a:gd name="T57" fmla="*/ 75 h 80"/>
                  <a:gd name="T58" fmla="*/ 8 w 511"/>
                  <a:gd name="T59" fmla="*/ 71 h 80"/>
                  <a:gd name="T60" fmla="*/ 7 w 511"/>
                  <a:gd name="T61" fmla="*/ 71 h 80"/>
                  <a:gd name="T62" fmla="*/ 7 w 511"/>
                  <a:gd name="T63" fmla="*/ 70 h 80"/>
                  <a:gd name="T64" fmla="*/ 4 w 511"/>
                  <a:gd name="T65" fmla="*/ 63 h 80"/>
                  <a:gd name="T66" fmla="*/ 1 w 511"/>
                  <a:gd name="T67" fmla="*/ 60 h 80"/>
                  <a:gd name="T68" fmla="*/ 1 w 511"/>
                  <a:gd name="T69" fmla="*/ 57 h 80"/>
                  <a:gd name="T70" fmla="*/ 0 w 511"/>
                  <a:gd name="T71" fmla="*/ 48 h 80"/>
                  <a:gd name="T72" fmla="*/ 0 w 511"/>
                  <a:gd name="T7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11" h="80">
                    <a:moveTo>
                      <a:pt x="16" y="16"/>
                    </a:moveTo>
                    <a:lnTo>
                      <a:pt x="16" y="48"/>
                    </a:lnTo>
                    <a:lnTo>
                      <a:pt x="17" y="55"/>
                    </a:lnTo>
                    <a:lnTo>
                      <a:pt x="19" y="59"/>
                    </a:lnTo>
                    <a:lnTo>
                      <a:pt x="23" y="61"/>
                    </a:lnTo>
                    <a:lnTo>
                      <a:pt x="30" y="64"/>
                    </a:lnTo>
                    <a:lnTo>
                      <a:pt x="479" y="64"/>
                    </a:lnTo>
                    <a:lnTo>
                      <a:pt x="488" y="61"/>
                    </a:lnTo>
                    <a:lnTo>
                      <a:pt x="490" y="60"/>
                    </a:lnTo>
                    <a:lnTo>
                      <a:pt x="493" y="55"/>
                    </a:lnTo>
                    <a:lnTo>
                      <a:pt x="495" y="48"/>
                    </a:lnTo>
                    <a:lnTo>
                      <a:pt x="495" y="16"/>
                    </a:lnTo>
                    <a:lnTo>
                      <a:pt x="16" y="16"/>
                    </a:lnTo>
                    <a:close/>
                    <a:moveTo>
                      <a:pt x="0" y="0"/>
                    </a:moveTo>
                    <a:lnTo>
                      <a:pt x="511" y="0"/>
                    </a:lnTo>
                    <a:lnTo>
                      <a:pt x="511" y="48"/>
                    </a:lnTo>
                    <a:lnTo>
                      <a:pt x="509" y="57"/>
                    </a:lnTo>
                    <a:lnTo>
                      <a:pt x="509" y="60"/>
                    </a:lnTo>
                    <a:lnTo>
                      <a:pt x="506" y="63"/>
                    </a:lnTo>
                    <a:lnTo>
                      <a:pt x="502" y="70"/>
                    </a:lnTo>
                    <a:lnTo>
                      <a:pt x="501" y="71"/>
                    </a:lnTo>
                    <a:lnTo>
                      <a:pt x="494" y="75"/>
                    </a:lnTo>
                    <a:lnTo>
                      <a:pt x="491" y="77"/>
                    </a:lnTo>
                    <a:lnTo>
                      <a:pt x="488" y="77"/>
                    </a:lnTo>
                    <a:lnTo>
                      <a:pt x="479" y="80"/>
                    </a:lnTo>
                    <a:lnTo>
                      <a:pt x="30" y="80"/>
                    </a:lnTo>
                    <a:lnTo>
                      <a:pt x="22" y="77"/>
                    </a:lnTo>
                    <a:lnTo>
                      <a:pt x="18" y="77"/>
                    </a:lnTo>
                    <a:lnTo>
                      <a:pt x="16" y="75"/>
                    </a:lnTo>
                    <a:lnTo>
                      <a:pt x="8" y="71"/>
                    </a:lnTo>
                    <a:lnTo>
                      <a:pt x="7" y="71"/>
                    </a:lnTo>
                    <a:lnTo>
                      <a:pt x="7" y="70"/>
                    </a:lnTo>
                    <a:lnTo>
                      <a:pt x="4" y="63"/>
                    </a:lnTo>
                    <a:lnTo>
                      <a:pt x="1" y="60"/>
                    </a:lnTo>
                    <a:lnTo>
                      <a:pt x="1" y="57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Freeform 881">
                <a:extLst>
                  <a:ext uri="{FF2B5EF4-FFF2-40B4-BE49-F238E27FC236}">
                    <a16:creationId xmlns:a16="http://schemas.microsoft.com/office/drawing/2014/main" id="{8FB1AE3A-08EF-ED4E-99D2-61D5EC35A9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3277" y="5199816"/>
                <a:ext cx="1001887" cy="658775"/>
              </a:xfrm>
              <a:custGeom>
                <a:avLst/>
                <a:gdLst>
                  <a:gd name="T0" fmla="*/ 30 w 511"/>
                  <a:gd name="T1" fmla="*/ 15 h 336"/>
                  <a:gd name="T2" fmla="*/ 24 w 511"/>
                  <a:gd name="T3" fmla="*/ 17 h 336"/>
                  <a:gd name="T4" fmla="*/ 24 w 511"/>
                  <a:gd name="T5" fmla="*/ 17 h 336"/>
                  <a:gd name="T6" fmla="*/ 24 w 511"/>
                  <a:gd name="T7" fmla="*/ 17 h 336"/>
                  <a:gd name="T8" fmla="*/ 19 w 511"/>
                  <a:gd name="T9" fmla="*/ 20 h 336"/>
                  <a:gd name="T10" fmla="*/ 19 w 511"/>
                  <a:gd name="T11" fmla="*/ 20 h 336"/>
                  <a:gd name="T12" fmla="*/ 17 w 511"/>
                  <a:gd name="T13" fmla="*/ 24 h 336"/>
                  <a:gd name="T14" fmla="*/ 16 w 511"/>
                  <a:gd name="T15" fmla="*/ 31 h 336"/>
                  <a:gd name="T16" fmla="*/ 16 w 511"/>
                  <a:gd name="T17" fmla="*/ 320 h 336"/>
                  <a:gd name="T18" fmla="*/ 495 w 511"/>
                  <a:gd name="T19" fmla="*/ 320 h 336"/>
                  <a:gd name="T20" fmla="*/ 495 w 511"/>
                  <a:gd name="T21" fmla="*/ 31 h 336"/>
                  <a:gd name="T22" fmla="*/ 493 w 511"/>
                  <a:gd name="T23" fmla="*/ 24 h 336"/>
                  <a:gd name="T24" fmla="*/ 490 w 511"/>
                  <a:gd name="T25" fmla="*/ 19 h 336"/>
                  <a:gd name="T26" fmla="*/ 487 w 511"/>
                  <a:gd name="T27" fmla="*/ 17 h 336"/>
                  <a:gd name="T28" fmla="*/ 485 w 511"/>
                  <a:gd name="T29" fmla="*/ 17 h 336"/>
                  <a:gd name="T30" fmla="*/ 485 w 511"/>
                  <a:gd name="T31" fmla="*/ 17 h 336"/>
                  <a:gd name="T32" fmla="*/ 479 w 511"/>
                  <a:gd name="T33" fmla="*/ 15 h 336"/>
                  <a:gd name="T34" fmla="*/ 30 w 511"/>
                  <a:gd name="T35" fmla="*/ 15 h 336"/>
                  <a:gd name="T36" fmla="*/ 30 w 511"/>
                  <a:gd name="T37" fmla="*/ 0 h 336"/>
                  <a:gd name="T38" fmla="*/ 479 w 511"/>
                  <a:gd name="T39" fmla="*/ 0 h 336"/>
                  <a:gd name="T40" fmla="*/ 488 w 511"/>
                  <a:gd name="T41" fmla="*/ 1 h 336"/>
                  <a:gd name="T42" fmla="*/ 491 w 511"/>
                  <a:gd name="T43" fmla="*/ 2 h 336"/>
                  <a:gd name="T44" fmla="*/ 494 w 511"/>
                  <a:gd name="T45" fmla="*/ 3 h 336"/>
                  <a:gd name="T46" fmla="*/ 502 w 511"/>
                  <a:gd name="T47" fmla="*/ 9 h 336"/>
                  <a:gd name="T48" fmla="*/ 506 w 511"/>
                  <a:gd name="T49" fmla="*/ 17 h 336"/>
                  <a:gd name="T50" fmla="*/ 509 w 511"/>
                  <a:gd name="T51" fmla="*/ 19 h 336"/>
                  <a:gd name="T52" fmla="*/ 509 w 511"/>
                  <a:gd name="T53" fmla="*/ 23 h 336"/>
                  <a:gd name="T54" fmla="*/ 511 w 511"/>
                  <a:gd name="T55" fmla="*/ 31 h 336"/>
                  <a:gd name="T56" fmla="*/ 511 w 511"/>
                  <a:gd name="T57" fmla="*/ 336 h 336"/>
                  <a:gd name="T58" fmla="*/ 0 w 511"/>
                  <a:gd name="T59" fmla="*/ 336 h 336"/>
                  <a:gd name="T60" fmla="*/ 0 w 511"/>
                  <a:gd name="T61" fmla="*/ 31 h 336"/>
                  <a:gd name="T62" fmla="*/ 1 w 511"/>
                  <a:gd name="T63" fmla="*/ 23 h 336"/>
                  <a:gd name="T64" fmla="*/ 1 w 511"/>
                  <a:gd name="T65" fmla="*/ 19 h 336"/>
                  <a:gd name="T66" fmla="*/ 4 w 511"/>
                  <a:gd name="T67" fmla="*/ 17 h 336"/>
                  <a:gd name="T68" fmla="*/ 7 w 511"/>
                  <a:gd name="T69" fmla="*/ 9 h 336"/>
                  <a:gd name="T70" fmla="*/ 8 w 511"/>
                  <a:gd name="T71" fmla="*/ 9 h 336"/>
                  <a:gd name="T72" fmla="*/ 16 w 511"/>
                  <a:gd name="T73" fmla="*/ 3 h 336"/>
                  <a:gd name="T74" fmla="*/ 18 w 511"/>
                  <a:gd name="T75" fmla="*/ 2 h 336"/>
                  <a:gd name="T76" fmla="*/ 22 w 511"/>
                  <a:gd name="T77" fmla="*/ 1 h 336"/>
                  <a:gd name="T78" fmla="*/ 30 w 511"/>
                  <a:gd name="T79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11" h="336">
                    <a:moveTo>
                      <a:pt x="30" y="15"/>
                    </a:moveTo>
                    <a:lnTo>
                      <a:pt x="24" y="17"/>
                    </a:lnTo>
                    <a:lnTo>
                      <a:pt x="24" y="17"/>
                    </a:lnTo>
                    <a:lnTo>
                      <a:pt x="24" y="17"/>
                    </a:lnTo>
                    <a:lnTo>
                      <a:pt x="19" y="20"/>
                    </a:lnTo>
                    <a:lnTo>
                      <a:pt x="19" y="20"/>
                    </a:lnTo>
                    <a:lnTo>
                      <a:pt x="17" y="24"/>
                    </a:lnTo>
                    <a:lnTo>
                      <a:pt x="16" y="31"/>
                    </a:lnTo>
                    <a:lnTo>
                      <a:pt x="16" y="320"/>
                    </a:lnTo>
                    <a:lnTo>
                      <a:pt x="495" y="320"/>
                    </a:lnTo>
                    <a:lnTo>
                      <a:pt x="495" y="31"/>
                    </a:lnTo>
                    <a:lnTo>
                      <a:pt x="493" y="24"/>
                    </a:lnTo>
                    <a:lnTo>
                      <a:pt x="490" y="19"/>
                    </a:lnTo>
                    <a:lnTo>
                      <a:pt x="487" y="17"/>
                    </a:lnTo>
                    <a:lnTo>
                      <a:pt x="485" y="17"/>
                    </a:lnTo>
                    <a:lnTo>
                      <a:pt x="485" y="17"/>
                    </a:lnTo>
                    <a:lnTo>
                      <a:pt x="479" y="15"/>
                    </a:lnTo>
                    <a:lnTo>
                      <a:pt x="30" y="15"/>
                    </a:lnTo>
                    <a:close/>
                    <a:moveTo>
                      <a:pt x="30" y="0"/>
                    </a:moveTo>
                    <a:lnTo>
                      <a:pt x="479" y="0"/>
                    </a:lnTo>
                    <a:lnTo>
                      <a:pt x="488" y="1"/>
                    </a:lnTo>
                    <a:lnTo>
                      <a:pt x="491" y="2"/>
                    </a:lnTo>
                    <a:lnTo>
                      <a:pt x="494" y="3"/>
                    </a:lnTo>
                    <a:lnTo>
                      <a:pt x="502" y="9"/>
                    </a:lnTo>
                    <a:lnTo>
                      <a:pt x="506" y="17"/>
                    </a:lnTo>
                    <a:lnTo>
                      <a:pt x="509" y="19"/>
                    </a:lnTo>
                    <a:lnTo>
                      <a:pt x="509" y="23"/>
                    </a:lnTo>
                    <a:lnTo>
                      <a:pt x="511" y="31"/>
                    </a:lnTo>
                    <a:lnTo>
                      <a:pt x="511" y="336"/>
                    </a:lnTo>
                    <a:lnTo>
                      <a:pt x="0" y="336"/>
                    </a:lnTo>
                    <a:lnTo>
                      <a:pt x="0" y="31"/>
                    </a:lnTo>
                    <a:lnTo>
                      <a:pt x="1" y="23"/>
                    </a:lnTo>
                    <a:lnTo>
                      <a:pt x="1" y="19"/>
                    </a:lnTo>
                    <a:lnTo>
                      <a:pt x="4" y="17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6" y="3"/>
                    </a:lnTo>
                    <a:lnTo>
                      <a:pt x="18" y="2"/>
                    </a:lnTo>
                    <a:lnTo>
                      <a:pt x="22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882">
                <a:extLst>
                  <a:ext uri="{FF2B5EF4-FFF2-40B4-BE49-F238E27FC236}">
                    <a16:creationId xmlns:a16="http://schemas.microsoft.com/office/drawing/2014/main" id="{57E49ECD-C1AF-254B-ADAD-794664977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609" y="6093868"/>
                <a:ext cx="437223" cy="47055"/>
              </a:xfrm>
              <a:custGeom>
                <a:avLst/>
                <a:gdLst>
                  <a:gd name="T0" fmla="*/ 23 w 223"/>
                  <a:gd name="T1" fmla="*/ 0 h 24"/>
                  <a:gd name="T2" fmla="*/ 199 w 223"/>
                  <a:gd name="T3" fmla="*/ 0 h 24"/>
                  <a:gd name="T4" fmla="*/ 205 w 223"/>
                  <a:gd name="T5" fmla="*/ 1 h 24"/>
                  <a:gd name="T6" fmla="*/ 208 w 223"/>
                  <a:gd name="T7" fmla="*/ 1 h 24"/>
                  <a:gd name="T8" fmla="*/ 211 w 223"/>
                  <a:gd name="T9" fmla="*/ 4 h 24"/>
                  <a:gd name="T10" fmla="*/ 216 w 223"/>
                  <a:gd name="T11" fmla="*/ 7 h 24"/>
                  <a:gd name="T12" fmla="*/ 219 w 223"/>
                  <a:gd name="T13" fmla="*/ 12 h 24"/>
                  <a:gd name="T14" fmla="*/ 221 w 223"/>
                  <a:gd name="T15" fmla="*/ 14 h 24"/>
                  <a:gd name="T16" fmla="*/ 222 w 223"/>
                  <a:gd name="T17" fmla="*/ 18 h 24"/>
                  <a:gd name="T18" fmla="*/ 223 w 223"/>
                  <a:gd name="T19" fmla="*/ 24 h 24"/>
                  <a:gd name="T20" fmla="*/ 207 w 223"/>
                  <a:gd name="T21" fmla="*/ 24 h 24"/>
                  <a:gd name="T22" fmla="*/ 207 w 223"/>
                  <a:gd name="T23" fmla="*/ 22 h 24"/>
                  <a:gd name="T24" fmla="*/ 206 w 223"/>
                  <a:gd name="T25" fmla="*/ 21 h 24"/>
                  <a:gd name="T26" fmla="*/ 206 w 223"/>
                  <a:gd name="T27" fmla="*/ 19 h 24"/>
                  <a:gd name="T28" fmla="*/ 205 w 223"/>
                  <a:gd name="T29" fmla="*/ 18 h 24"/>
                  <a:gd name="T30" fmla="*/ 202 w 223"/>
                  <a:gd name="T31" fmla="*/ 17 h 24"/>
                  <a:gd name="T32" fmla="*/ 199 w 223"/>
                  <a:gd name="T33" fmla="*/ 16 h 24"/>
                  <a:gd name="T34" fmla="*/ 23 w 223"/>
                  <a:gd name="T35" fmla="*/ 16 h 24"/>
                  <a:gd name="T36" fmla="*/ 21 w 223"/>
                  <a:gd name="T37" fmla="*/ 17 h 24"/>
                  <a:gd name="T38" fmla="*/ 16 w 223"/>
                  <a:gd name="T39" fmla="*/ 21 h 24"/>
                  <a:gd name="T40" fmla="*/ 16 w 223"/>
                  <a:gd name="T41" fmla="*/ 24 h 24"/>
                  <a:gd name="T42" fmla="*/ 0 w 223"/>
                  <a:gd name="T43" fmla="*/ 24 h 24"/>
                  <a:gd name="T44" fmla="*/ 0 w 223"/>
                  <a:gd name="T45" fmla="*/ 18 h 24"/>
                  <a:gd name="T46" fmla="*/ 1 w 223"/>
                  <a:gd name="T47" fmla="*/ 14 h 24"/>
                  <a:gd name="T48" fmla="*/ 2 w 223"/>
                  <a:gd name="T49" fmla="*/ 12 h 24"/>
                  <a:gd name="T50" fmla="*/ 13 w 223"/>
                  <a:gd name="T51" fmla="*/ 1 h 24"/>
                  <a:gd name="T52" fmla="*/ 17 w 223"/>
                  <a:gd name="T53" fmla="*/ 1 h 24"/>
                  <a:gd name="T54" fmla="*/ 23 w 223"/>
                  <a:gd name="T5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3" h="24">
                    <a:moveTo>
                      <a:pt x="23" y="0"/>
                    </a:moveTo>
                    <a:lnTo>
                      <a:pt x="199" y="0"/>
                    </a:lnTo>
                    <a:lnTo>
                      <a:pt x="205" y="1"/>
                    </a:lnTo>
                    <a:lnTo>
                      <a:pt x="208" y="1"/>
                    </a:lnTo>
                    <a:lnTo>
                      <a:pt x="211" y="4"/>
                    </a:lnTo>
                    <a:lnTo>
                      <a:pt x="216" y="7"/>
                    </a:lnTo>
                    <a:lnTo>
                      <a:pt x="219" y="12"/>
                    </a:lnTo>
                    <a:lnTo>
                      <a:pt x="221" y="14"/>
                    </a:lnTo>
                    <a:lnTo>
                      <a:pt x="222" y="18"/>
                    </a:lnTo>
                    <a:lnTo>
                      <a:pt x="223" y="24"/>
                    </a:lnTo>
                    <a:lnTo>
                      <a:pt x="207" y="24"/>
                    </a:lnTo>
                    <a:lnTo>
                      <a:pt x="207" y="22"/>
                    </a:lnTo>
                    <a:lnTo>
                      <a:pt x="206" y="21"/>
                    </a:lnTo>
                    <a:lnTo>
                      <a:pt x="206" y="19"/>
                    </a:lnTo>
                    <a:lnTo>
                      <a:pt x="205" y="18"/>
                    </a:lnTo>
                    <a:lnTo>
                      <a:pt x="202" y="17"/>
                    </a:lnTo>
                    <a:lnTo>
                      <a:pt x="199" y="16"/>
                    </a:lnTo>
                    <a:lnTo>
                      <a:pt x="23" y="16"/>
                    </a:lnTo>
                    <a:lnTo>
                      <a:pt x="21" y="17"/>
                    </a:lnTo>
                    <a:lnTo>
                      <a:pt x="16" y="21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4"/>
                    </a:lnTo>
                    <a:lnTo>
                      <a:pt x="2" y="12"/>
                    </a:lnTo>
                    <a:lnTo>
                      <a:pt x="13" y="1"/>
                    </a:lnTo>
                    <a:lnTo>
                      <a:pt x="17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883">
                <a:extLst>
                  <a:ext uri="{FF2B5EF4-FFF2-40B4-BE49-F238E27FC236}">
                    <a16:creationId xmlns:a16="http://schemas.microsoft.com/office/drawing/2014/main" id="{117A127C-5865-A84D-B391-18CA723F1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035" y="5964465"/>
                <a:ext cx="47055" cy="145087"/>
              </a:xfrm>
              <a:custGeom>
                <a:avLst/>
                <a:gdLst>
                  <a:gd name="T0" fmla="*/ 16 w 24"/>
                  <a:gd name="T1" fmla="*/ 0 h 74"/>
                  <a:gd name="T2" fmla="*/ 24 w 24"/>
                  <a:gd name="T3" fmla="*/ 72 h 74"/>
                  <a:gd name="T4" fmla="*/ 9 w 24"/>
                  <a:gd name="T5" fmla="*/ 74 h 74"/>
                  <a:gd name="T6" fmla="*/ 0 w 24"/>
                  <a:gd name="T7" fmla="*/ 2 h 74"/>
                  <a:gd name="T8" fmla="*/ 16 w 24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74">
                    <a:moveTo>
                      <a:pt x="16" y="0"/>
                    </a:moveTo>
                    <a:lnTo>
                      <a:pt x="24" y="72"/>
                    </a:lnTo>
                    <a:lnTo>
                      <a:pt x="9" y="74"/>
                    </a:lnTo>
                    <a:lnTo>
                      <a:pt x="0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884">
                <a:extLst>
                  <a:ext uri="{FF2B5EF4-FFF2-40B4-BE49-F238E27FC236}">
                    <a16:creationId xmlns:a16="http://schemas.microsoft.com/office/drawing/2014/main" id="{9441E691-DA9F-A24B-95DD-98DD6FE60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8350" y="5966427"/>
                <a:ext cx="45095" cy="143127"/>
              </a:xfrm>
              <a:custGeom>
                <a:avLst/>
                <a:gdLst>
                  <a:gd name="T0" fmla="*/ 7 w 23"/>
                  <a:gd name="T1" fmla="*/ 0 h 73"/>
                  <a:gd name="T2" fmla="*/ 23 w 23"/>
                  <a:gd name="T3" fmla="*/ 1 h 73"/>
                  <a:gd name="T4" fmla="*/ 15 w 23"/>
                  <a:gd name="T5" fmla="*/ 73 h 73"/>
                  <a:gd name="T6" fmla="*/ 0 w 23"/>
                  <a:gd name="T7" fmla="*/ 72 h 73"/>
                  <a:gd name="T8" fmla="*/ 7 w 23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73">
                    <a:moveTo>
                      <a:pt x="7" y="0"/>
                    </a:moveTo>
                    <a:lnTo>
                      <a:pt x="23" y="1"/>
                    </a:lnTo>
                    <a:lnTo>
                      <a:pt x="15" y="73"/>
                    </a:lnTo>
                    <a:lnTo>
                      <a:pt x="0" y="7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ectangle 885">
                <a:extLst>
                  <a:ext uri="{FF2B5EF4-FFF2-40B4-BE49-F238E27FC236}">
                    <a16:creationId xmlns:a16="http://schemas.microsoft.com/office/drawing/2014/main" id="{388C5040-1CA9-2249-92EE-B8F2ACFFE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4224" y="5889961"/>
                <a:ext cx="96072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886">
                <a:extLst>
                  <a:ext uri="{FF2B5EF4-FFF2-40B4-BE49-F238E27FC236}">
                    <a16:creationId xmlns:a16="http://schemas.microsoft.com/office/drawing/2014/main" id="{DE239520-8E77-6844-8D4E-5E8AB816D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6018" y="5264518"/>
                <a:ext cx="876406" cy="533294"/>
              </a:xfrm>
              <a:custGeom>
                <a:avLst/>
                <a:gdLst>
                  <a:gd name="T0" fmla="*/ 16 w 447"/>
                  <a:gd name="T1" fmla="*/ 15 h 272"/>
                  <a:gd name="T2" fmla="*/ 16 w 447"/>
                  <a:gd name="T3" fmla="*/ 256 h 272"/>
                  <a:gd name="T4" fmla="*/ 431 w 447"/>
                  <a:gd name="T5" fmla="*/ 256 h 272"/>
                  <a:gd name="T6" fmla="*/ 431 w 447"/>
                  <a:gd name="T7" fmla="*/ 15 h 272"/>
                  <a:gd name="T8" fmla="*/ 16 w 447"/>
                  <a:gd name="T9" fmla="*/ 15 h 272"/>
                  <a:gd name="T10" fmla="*/ 0 w 447"/>
                  <a:gd name="T11" fmla="*/ 0 h 272"/>
                  <a:gd name="T12" fmla="*/ 447 w 447"/>
                  <a:gd name="T13" fmla="*/ 0 h 272"/>
                  <a:gd name="T14" fmla="*/ 447 w 447"/>
                  <a:gd name="T15" fmla="*/ 272 h 272"/>
                  <a:gd name="T16" fmla="*/ 0 w 447"/>
                  <a:gd name="T17" fmla="*/ 272 h 272"/>
                  <a:gd name="T18" fmla="*/ 0 w 447"/>
                  <a:gd name="T1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7" h="272">
                    <a:moveTo>
                      <a:pt x="16" y="15"/>
                    </a:moveTo>
                    <a:lnTo>
                      <a:pt x="16" y="256"/>
                    </a:lnTo>
                    <a:lnTo>
                      <a:pt x="431" y="256"/>
                    </a:lnTo>
                    <a:lnTo>
                      <a:pt x="431" y="15"/>
                    </a:lnTo>
                    <a:lnTo>
                      <a:pt x="16" y="15"/>
                    </a:lnTo>
                    <a:close/>
                    <a:moveTo>
                      <a:pt x="0" y="0"/>
                    </a:moveTo>
                    <a:lnTo>
                      <a:pt x="447" y="0"/>
                    </a:lnTo>
                    <a:lnTo>
                      <a:pt x="447" y="272"/>
                    </a:lnTo>
                    <a:lnTo>
                      <a:pt x="0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887">
                <a:extLst>
                  <a:ext uri="{FF2B5EF4-FFF2-40B4-BE49-F238E27FC236}">
                    <a16:creationId xmlns:a16="http://schemas.microsoft.com/office/drawing/2014/main" id="{5EC7E116-4C04-6342-90B6-17E624E51A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6797" y="5388038"/>
                <a:ext cx="94111" cy="94111"/>
              </a:xfrm>
              <a:custGeom>
                <a:avLst/>
                <a:gdLst>
                  <a:gd name="T0" fmla="*/ 16 w 48"/>
                  <a:gd name="T1" fmla="*/ 16 h 48"/>
                  <a:gd name="T2" fmla="*/ 16 w 48"/>
                  <a:gd name="T3" fmla="*/ 32 h 48"/>
                  <a:gd name="T4" fmla="*/ 32 w 48"/>
                  <a:gd name="T5" fmla="*/ 32 h 48"/>
                  <a:gd name="T6" fmla="*/ 32 w 48"/>
                  <a:gd name="T7" fmla="*/ 16 h 48"/>
                  <a:gd name="T8" fmla="*/ 16 w 48"/>
                  <a:gd name="T9" fmla="*/ 16 h 48"/>
                  <a:gd name="T10" fmla="*/ 0 w 48"/>
                  <a:gd name="T11" fmla="*/ 0 h 48"/>
                  <a:gd name="T12" fmla="*/ 48 w 48"/>
                  <a:gd name="T13" fmla="*/ 0 h 48"/>
                  <a:gd name="T14" fmla="*/ 48 w 48"/>
                  <a:gd name="T15" fmla="*/ 48 h 48"/>
                  <a:gd name="T16" fmla="*/ 0 w 48"/>
                  <a:gd name="T17" fmla="*/ 48 h 48"/>
                  <a:gd name="T18" fmla="*/ 0 w 48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16" y="16"/>
                    </a:moveTo>
                    <a:lnTo>
                      <a:pt x="16" y="32"/>
                    </a:lnTo>
                    <a:lnTo>
                      <a:pt x="32" y="32"/>
                    </a:lnTo>
                    <a:lnTo>
                      <a:pt x="32" y="16"/>
                    </a:lnTo>
                    <a:lnTo>
                      <a:pt x="16" y="16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888">
                <a:extLst>
                  <a:ext uri="{FF2B5EF4-FFF2-40B4-BE49-F238E27FC236}">
                    <a16:creationId xmlns:a16="http://schemas.microsoft.com/office/drawing/2014/main" id="{AD6055F6-0824-8A4E-A8EF-B7E325F7A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7533" y="5325297"/>
                <a:ext cx="94111" cy="156851"/>
              </a:xfrm>
              <a:custGeom>
                <a:avLst/>
                <a:gdLst>
                  <a:gd name="T0" fmla="*/ 16 w 48"/>
                  <a:gd name="T1" fmla="*/ 16 h 80"/>
                  <a:gd name="T2" fmla="*/ 16 w 48"/>
                  <a:gd name="T3" fmla="*/ 64 h 80"/>
                  <a:gd name="T4" fmla="*/ 32 w 48"/>
                  <a:gd name="T5" fmla="*/ 64 h 80"/>
                  <a:gd name="T6" fmla="*/ 32 w 48"/>
                  <a:gd name="T7" fmla="*/ 16 h 80"/>
                  <a:gd name="T8" fmla="*/ 16 w 48"/>
                  <a:gd name="T9" fmla="*/ 16 h 80"/>
                  <a:gd name="T10" fmla="*/ 0 w 48"/>
                  <a:gd name="T11" fmla="*/ 0 h 80"/>
                  <a:gd name="T12" fmla="*/ 48 w 48"/>
                  <a:gd name="T13" fmla="*/ 0 h 80"/>
                  <a:gd name="T14" fmla="*/ 48 w 48"/>
                  <a:gd name="T15" fmla="*/ 80 h 80"/>
                  <a:gd name="T16" fmla="*/ 0 w 48"/>
                  <a:gd name="T17" fmla="*/ 80 h 80"/>
                  <a:gd name="T18" fmla="*/ 0 w 48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80">
                    <a:moveTo>
                      <a:pt x="16" y="16"/>
                    </a:moveTo>
                    <a:lnTo>
                      <a:pt x="16" y="64"/>
                    </a:lnTo>
                    <a:lnTo>
                      <a:pt x="32" y="64"/>
                    </a:lnTo>
                    <a:lnTo>
                      <a:pt x="32" y="16"/>
                    </a:lnTo>
                    <a:lnTo>
                      <a:pt x="16" y="16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889">
                <a:extLst>
                  <a:ext uri="{FF2B5EF4-FFF2-40B4-BE49-F238E27FC236}">
                    <a16:creationId xmlns:a16="http://schemas.microsoft.com/office/drawing/2014/main" id="{EB2F30CF-E82A-C84A-9BC8-A4A7544C9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6797" y="5515480"/>
                <a:ext cx="94111" cy="92151"/>
              </a:xfrm>
              <a:custGeom>
                <a:avLst/>
                <a:gdLst>
                  <a:gd name="T0" fmla="*/ 16 w 48"/>
                  <a:gd name="T1" fmla="*/ 15 h 47"/>
                  <a:gd name="T2" fmla="*/ 16 w 48"/>
                  <a:gd name="T3" fmla="*/ 31 h 47"/>
                  <a:gd name="T4" fmla="*/ 32 w 48"/>
                  <a:gd name="T5" fmla="*/ 31 h 47"/>
                  <a:gd name="T6" fmla="*/ 32 w 48"/>
                  <a:gd name="T7" fmla="*/ 15 h 47"/>
                  <a:gd name="T8" fmla="*/ 16 w 48"/>
                  <a:gd name="T9" fmla="*/ 15 h 47"/>
                  <a:gd name="T10" fmla="*/ 0 w 48"/>
                  <a:gd name="T11" fmla="*/ 0 h 47"/>
                  <a:gd name="T12" fmla="*/ 48 w 48"/>
                  <a:gd name="T13" fmla="*/ 0 h 47"/>
                  <a:gd name="T14" fmla="*/ 48 w 48"/>
                  <a:gd name="T15" fmla="*/ 47 h 47"/>
                  <a:gd name="T16" fmla="*/ 0 w 48"/>
                  <a:gd name="T17" fmla="*/ 47 h 47"/>
                  <a:gd name="T18" fmla="*/ 0 w 48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7">
                    <a:moveTo>
                      <a:pt x="16" y="15"/>
                    </a:moveTo>
                    <a:lnTo>
                      <a:pt x="16" y="31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890">
                <a:extLst>
                  <a:ext uri="{FF2B5EF4-FFF2-40B4-BE49-F238E27FC236}">
                    <a16:creationId xmlns:a16="http://schemas.microsoft.com/office/drawing/2014/main" id="{4EBE466D-8662-844D-8A31-B7CADB8F4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6797" y="5638999"/>
                <a:ext cx="94111" cy="94111"/>
              </a:xfrm>
              <a:custGeom>
                <a:avLst/>
                <a:gdLst>
                  <a:gd name="T0" fmla="*/ 16 w 48"/>
                  <a:gd name="T1" fmla="*/ 16 h 48"/>
                  <a:gd name="T2" fmla="*/ 16 w 48"/>
                  <a:gd name="T3" fmla="*/ 32 h 48"/>
                  <a:gd name="T4" fmla="*/ 32 w 48"/>
                  <a:gd name="T5" fmla="*/ 32 h 48"/>
                  <a:gd name="T6" fmla="*/ 32 w 48"/>
                  <a:gd name="T7" fmla="*/ 16 h 48"/>
                  <a:gd name="T8" fmla="*/ 16 w 48"/>
                  <a:gd name="T9" fmla="*/ 16 h 48"/>
                  <a:gd name="T10" fmla="*/ 0 w 48"/>
                  <a:gd name="T11" fmla="*/ 0 h 48"/>
                  <a:gd name="T12" fmla="*/ 48 w 48"/>
                  <a:gd name="T13" fmla="*/ 0 h 48"/>
                  <a:gd name="T14" fmla="*/ 48 w 48"/>
                  <a:gd name="T15" fmla="*/ 48 h 48"/>
                  <a:gd name="T16" fmla="*/ 0 w 48"/>
                  <a:gd name="T17" fmla="*/ 48 h 48"/>
                  <a:gd name="T18" fmla="*/ 0 w 48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16" y="16"/>
                    </a:moveTo>
                    <a:lnTo>
                      <a:pt x="16" y="32"/>
                    </a:lnTo>
                    <a:lnTo>
                      <a:pt x="32" y="32"/>
                    </a:lnTo>
                    <a:lnTo>
                      <a:pt x="32" y="16"/>
                    </a:lnTo>
                    <a:lnTo>
                      <a:pt x="16" y="16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Rectangle 891">
                <a:extLst>
                  <a:ext uri="{FF2B5EF4-FFF2-40B4-BE49-F238E27FC236}">
                    <a16:creationId xmlns:a16="http://schemas.microsoft.com/office/drawing/2014/main" id="{E905DEC5-FAEE-7A40-8C7E-F456D9634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797" y="5325297"/>
                <a:ext cx="31370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Rectangle 892">
                <a:extLst>
                  <a:ext uri="{FF2B5EF4-FFF2-40B4-BE49-F238E27FC236}">
                    <a16:creationId xmlns:a16="http://schemas.microsoft.com/office/drawing/2014/main" id="{EBE6FB72-EA7F-3542-9AB8-E50509ED8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9537" y="5325297"/>
                <a:ext cx="31370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Rectangle 893">
                <a:extLst>
                  <a:ext uri="{FF2B5EF4-FFF2-40B4-BE49-F238E27FC236}">
                    <a16:creationId xmlns:a16="http://schemas.microsoft.com/office/drawing/2014/main" id="{7BD9B392-B816-D841-814E-F338D319B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2278" y="5325297"/>
                <a:ext cx="31370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Rectangle 894">
                <a:extLst>
                  <a:ext uri="{FF2B5EF4-FFF2-40B4-BE49-F238E27FC236}">
                    <a16:creationId xmlns:a16="http://schemas.microsoft.com/office/drawing/2014/main" id="{9A55ED13-F210-AA44-8A13-523D9E40E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5571" y="5515480"/>
                <a:ext cx="92151" cy="2941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Rectangle 895">
                <a:extLst>
                  <a:ext uri="{FF2B5EF4-FFF2-40B4-BE49-F238E27FC236}">
                    <a16:creationId xmlns:a16="http://schemas.microsoft.com/office/drawing/2014/main" id="{79C02CC2-A701-A946-BBA4-56258C485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5571" y="5576259"/>
                <a:ext cx="92151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Rectangle 896">
                <a:extLst>
                  <a:ext uri="{FF2B5EF4-FFF2-40B4-BE49-F238E27FC236}">
                    <a16:creationId xmlns:a16="http://schemas.microsoft.com/office/drawing/2014/main" id="{0559E181-1C97-D142-9BA7-38005340C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5571" y="5638999"/>
                <a:ext cx="92151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897">
                <a:extLst>
                  <a:ext uri="{FF2B5EF4-FFF2-40B4-BE49-F238E27FC236}">
                    <a16:creationId xmlns:a16="http://schemas.microsoft.com/office/drawing/2014/main" id="{B5691294-9E17-1D4B-935B-831A32C64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5571" y="5701740"/>
                <a:ext cx="92151" cy="31370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898">
                <a:extLst>
                  <a:ext uri="{FF2B5EF4-FFF2-40B4-BE49-F238E27FC236}">
                    <a16:creationId xmlns:a16="http://schemas.microsoft.com/office/drawing/2014/main" id="{EDAA4565-27C2-1D4E-97B4-AD53BCE2A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8546" y="5419408"/>
                <a:ext cx="329387" cy="111757"/>
              </a:xfrm>
              <a:custGeom>
                <a:avLst/>
                <a:gdLst>
                  <a:gd name="T0" fmla="*/ 7 w 168"/>
                  <a:gd name="T1" fmla="*/ 0 h 57"/>
                  <a:gd name="T2" fmla="*/ 84 w 168"/>
                  <a:gd name="T3" fmla="*/ 39 h 57"/>
                  <a:gd name="T4" fmla="*/ 161 w 168"/>
                  <a:gd name="T5" fmla="*/ 0 h 57"/>
                  <a:gd name="T6" fmla="*/ 168 w 168"/>
                  <a:gd name="T7" fmla="*/ 14 h 57"/>
                  <a:gd name="T8" fmla="*/ 88 w 168"/>
                  <a:gd name="T9" fmla="*/ 55 h 57"/>
                  <a:gd name="T10" fmla="*/ 84 w 168"/>
                  <a:gd name="T11" fmla="*/ 57 h 57"/>
                  <a:gd name="T12" fmla="*/ 80 w 168"/>
                  <a:gd name="T13" fmla="*/ 55 h 57"/>
                  <a:gd name="T14" fmla="*/ 0 w 168"/>
                  <a:gd name="T15" fmla="*/ 14 h 57"/>
                  <a:gd name="T16" fmla="*/ 7 w 168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57">
                    <a:moveTo>
                      <a:pt x="7" y="0"/>
                    </a:moveTo>
                    <a:lnTo>
                      <a:pt x="84" y="39"/>
                    </a:lnTo>
                    <a:lnTo>
                      <a:pt x="161" y="0"/>
                    </a:lnTo>
                    <a:lnTo>
                      <a:pt x="168" y="14"/>
                    </a:lnTo>
                    <a:lnTo>
                      <a:pt x="88" y="55"/>
                    </a:lnTo>
                    <a:lnTo>
                      <a:pt x="84" y="57"/>
                    </a:lnTo>
                    <a:lnTo>
                      <a:pt x="80" y="55"/>
                    </a:lnTo>
                    <a:lnTo>
                      <a:pt x="0" y="1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Freeform 899">
                <a:extLst>
                  <a:ext uri="{FF2B5EF4-FFF2-40B4-BE49-F238E27FC236}">
                    <a16:creationId xmlns:a16="http://schemas.microsoft.com/office/drawing/2014/main" id="{A403AC7F-E3AC-6448-83D4-E6E944807F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0703" y="5337061"/>
                <a:ext cx="347034" cy="384285"/>
              </a:xfrm>
              <a:custGeom>
                <a:avLst/>
                <a:gdLst>
                  <a:gd name="T0" fmla="*/ 88 w 177"/>
                  <a:gd name="T1" fmla="*/ 19 h 196"/>
                  <a:gd name="T2" fmla="*/ 16 w 177"/>
                  <a:gd name="T3" fmla="*/ 54 h 196"/>
                  <a:gd name="T4" fmla="*/ 16 w 177"/>
                  <a:gd name="T5" fmla="*/ 141 h 196"/>
                  <a:gd name="T6" fmla="*/ 88 w 177"/>
                  <a:gd name="T7" fmla="*/ 177 h 196"/>
                  <a:gd name="T8" fmla="*/ 161 w 177"/>
                  <a:gd name="T9" fmla="*/ 141 h 196"/>
                  <a:gd name="T10" fmla="*/ 161 w 177"/>
                  <a:gd name="T11" fmla="*/ 55 h 196"/>
                  <a:gd name="T12" fmla="*/ 88 w 177"/>
                  <a:gd name="T13" fmla="*/ 19 h 196"/>
                  <a:gd name="T14" fmla="*/ 88 w 177"/>
                  <a:gd name="T15" fmla="*/ 0 h 196"/>
                  <a:gd name="T16" fmla="*/ 92 w 177"/>
                  <a:gd name="T17" fmla="*/ 2 h 196"/>
                  <a:gd name="T18" fmla="*/ 177 w 177"/>
                  <a:gd name="T19" fmla="*/ 44 h 196"/>
                  <a:gd name="T20" fmla="*/ 177 w 177"/>
                  <a:gd name="T21" fmla="*/ 150 h 196"/>
                  <a:gd name="T22" fmla="*/ 92 w 177"/>
                  <a:gd name="T23" fmla="*/ 193 h 196"/>
                  <a:gd name="T24" fmla="*/ 88 w 177"/>
                  <a:gd name="T25" fmla="*/ 196 h 196"/>
                  <a:gd name="T26" fmla="*/ 84 w 177"/>
                  <a:gd name="T27" fmla="*/ 193 h 196"/>
                  <a:gd name="T28" fmla="*/ 4 w 177"/>
                  <a:gd name="T29" fmla="*/ 153 h 196"/>
                  <a:gd name="T30" fmla="*/ 0 w 177"/>
                  <a:gd name="T31" fmla="*/ 150 h 196"/>
                  <a:gd name="T32" fmla="*/ 0 w 177"/>
                  <a:gd name="T33" fmla="*/ 44 h 196"/>
                  <a:gd name="T34" fmla="*/ 4 w 177"/>
                  <a:gd name="T35" fmla="*/ 42 h 196"/>
                  <a:gd name="T36" fmla="*/ 84 w 177"/>
                  <a:gd name="T37" fmla="*/ 2 h 196"/>
                  <a:gd name="T38" fmla="*/ 88 w 177"/>
                  <a:gd name="T3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7" h="196">
                    <a:moveTo>
                      <a:pt x="88" y="19"/>
                    </a:moveTo>
                    <a:lnTo>
                      <a:pt x="16" y="54"/>
                    </a:lnTo>
                    <a:lnTo>
                      <a:pt x="16" y="141"/>
                    </a:lnTo>
                    <a:lnTo>
                      <a:pt x="88" y="177"/>
                    </a:lnTo>
                    <a:lnTo>
                      <a:pt x="161" y="141"/>
                    </a:lnTo>
                    <a:lnTo>
                      <a:pt x="161" y="55"/>
                    </a:lnTo>
                    <a:lnTo>
                      <a:pt x="88" y="19"/>
                    </a:lnTo>
                    <a:close/>
                    <a:moveTo>
                      <a:pt x="88" y="0"/>
                    </a:moveTo>
                    <a:lnTo>
                      <a:pt x="92" y="2"/>
                    </a:lnTo>
                    <a:lnTo>
                      <a:pt x="177" y="44"/>
                    </a:lnTo>
                    <a:lnTo>
                      <a:pt x="177" y="150"/>
                    </a:lnTo>
                    <a:lnTo>
                      <a:pt x="92" y="193"/>
                    </a:lnTo>
                    <a:lnTo>
                      <a:pt x="88" y="196"/>
                    </a:lnTo>
                    <a:lnTo>
                      <a:pt x="84" y="193"/>
                    </a:lnTo>
                    <a:lnTo>
                      <a:pt x="4" y="153"/>
                    </a:lnTo>
                    <a:lnTo>
                      <a:pt x="0" y="150"/>
                    </a:lnTo>
                    <a:lnTo>
                      <a:pt x="0" y="44"/>
                    </a:lnTo>
                    <a:lnTo>
                      <a:pt x="4" y="42"/>
                    </a:lnTo>
                    <a:lnTo>
                      <a:pt x="84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900">
                <a:extLst>
                  <a:ext uri="{FF2B5EF4-FFF2-40B4-BE49-F238E27FC236}">
                    <a16:creationId xmlns:a16="http://schemas.microsoft.com/office/drawing/2014/main" id="{E305B436-F9EB-D949-A176-104911ACA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9516" y="5511559"/>
                <a:ext cx="29410" cy="190183"/>
              </a:xfrm>
              <a:prstGeom prst="rect">
                <a:avLst/>
              </a:prstGeom>
              <a:solidFill>
                <a:schemeClr val="tx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5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ct 45" hidden="1">
            <a:extLst>
              <a:ext uri="{FF2B5EF4-FFF2-40B4-BE49-F238E27FC236}">
                <a16:creationId xmlns:a16="http://schemas.microsoft.com/office/drawing/2014/main" id="{CAB91D07-9584-471A-9EDE-E9AB03EE132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7" y="16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84" name="think-cell Slide" r:id="rId6" imgW="408" imgH="408" progId="TCLayout.ActiveDocument.1">
                  <p:embed/>
                </p:oleObj>
              </mc:Choice>
              <mc:Fallback>
                <p:oleObj name="think-cell Slide" r:id="rId6" imgW="408" imgH="408" progId="TCLayout.ActiveDocument.1">
                  <p:embed/>
                  <p:pic>
                    <p:nvPicPr>
                      <p:cNvPr id="46" name="Object 45" hidden="1">
                        <a:extLst>
                          <a:ext uri="{FF2B5EF4-FFF2-40B4-BE49-F238E27FC236}">
                            <a16:creationId xmlns:a16="http://schemas.microsoft.com/office/drawing/2014/main" id="{CAB91D07-9584-471A-9EDE-E9AB03EE1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7" y="16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9745887A-8FF8-424B-B894-F0E3FB6CCE8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8" y="50"/>
            <a:ext cx="158747" cy="15874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10B3A-8430-A44D-A2DC-A2AEC9DB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… but, reality is much more complex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50CF4-0276-4B40-9AAA-449CF72B81B1}"/>
              </a:ext>
            </a:extLst>
          </p:cNvPr>
          <p:cNvGrpSpPr/>
          <p:nvPr/>
        </p:nvGrpSpPr>
        <p:grpSpPr>
          <a:xfrm>
            <a:off x="475570" y="939500"/>
            <a:ext cx="11248154" cy="5258858"/>
            <a:chOff x="475570" y="882749"/>
            <a:chExt cx="11248154" cy="525885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EA3C8-203C-4439-B422-3A2395FF639C}"/>
                </a:ext>
              </a:extLst>
            </p:cNvPr>
            <p:cNvSpPr>
              <a:spLocks/>
            </p:cNvSpPr>
            <p:nvPr/>
          </p:nvSpPr>
          <p:spPr>
            <a:xfrm>
              <a:off x="8664274" y="1240285"/>
              <a:ext cx="3059450" cy="49013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" tIns="45720" rIns="45720" bIns="4572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C7C74E3-15B7-40FC-B9A1-3ADA6649C349}"/>
                </a:ext>
              </a:extLst>
            </p:cNvPr>
            <p:cNvSpPr>
              <a:spLocks/>
            </p:cNvSpPr>
            <p:nvPr/>
          </p:nvSpPr>
          <p:spPr>
            <a:xfrm>
              <a:off x="2374210" y="1240285"/>
              <a:ext cx="2991938" cy="4901322"/>
            </a:xfrm>
            <a:prstGeom prst="rect">
              <a:avLst/>
            </a:prstGeom>
            <a:solidFill>
              <a:schemeClr val="accent3"/>
            </a:soli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D593867-F706-4021-9FF3-E2DA0B188299}"/>
                </a:ext>
              </a:extLst>
            </p:cNvPr>
            <p:cNvSpPr>
              <a:spLocks/>
            </p:cNvSpPr>
            <p:nvPr/>
          </p:nvSpPr>
          <p:spPr>
            <a:xfrm>
              <a:off x="5454784" y="1240285"/>
              <a:ext cx="2991938" cy="4901322"/>
            </a:xfrm>
            <a:prstGeom prst="rect">
              <a:avLst/>
            </a:pr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" tIns="45720" rIns="45720" bIns="4572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C855EB8-B5D7-43BF-9702-8C515EA23C35}"/>
                </a:ext>
              </a:extLst>
            </p:cNvPr>
            <p:cNvSpPr txBox="1">
              <a:spLocks/>
            </p:cNvSpPr>
            <p:nvPr/>
          </p:nvSpPr>
          <p:spPr>
            <a:xfrm>
              <a:off x="2374210" y="882749"/>
              <a:ext cx="2991938" cy="2462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Explanatory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91150D-FCB6-4F97-BEF2-E7F930E52F38}"/>
                </a:ext>
              </a:extLst>
            </p:cNvPr>
            <p:cNvSpPr>
              <a:spLocks/>
            </p:cNvSpPr>
            <p:nvPr/>
          </p:nvSpPr>
          <p:spPr>
            <a:xfrm>
              <a:off x="8767175" y="1381884"/>
              <a:ext cx="2889036" cy="5008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Reinforcement Learning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84AE46-36D5-4221-A4E5-071DC0C3850A}"/>
                </a:ext>
              </a:extLst>
            </p:cNvPr>
            <p:cNvSpPr>
              <a:spLocks/>
            </p:cNvSpPr>
            <p:nvPr/>
          </p:nvSpPr>
          <p:spPr>
            <a:xfrm>
              <a:off x="8767177" y="5180229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Treatment-Effect Models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FAB1095-F14C-4625-967B-4DB76FCA2F4F}"/>
                </a:ext>
              </a:extLst>
            </p:cNvPr>
            <p:cNvSpPr>
              <a:spLocks/>
            </p:cNvSpPr>
            <p:nvPr/>
          </p:nvSpPr>
          <p:spPr>
            <a:xfrm>
              <a:off x="8767177" y="3124990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Genetic Optimization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0EB2E5-8FA2-4396-B638-6A485A358543}"/>
                </a:ext>
              </a:extLst>
            </p:cNvPr>
            <p:cNvSpPr>
              <a:spLocks/>
            </p:cNvSpPr>
            <p:nvPr/>
          </p:nvSpPr>
          <p:spPr>
            <a:xfrm>
              <a:off x="8767177" y="3638800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Non-Linear Optimization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6AB11D-960F-4C87-B882-78DF2AFFA4E9}"/>
                </a:ext>
              </a:extLst>
            </p:cNvPr>
            <p:cNvSpPr>
              <a:spLocks/>
            </p:cNvSpPr>
            <p:nvPr/>
          </p:nvSpPr>
          <p:spPr>
            <a:xfrm>
              <a:off x="8767177" y="4152609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LP Optimization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92F537-357F-4145-8E68-C409E6559CFB}"/>
                </a:ext>
              </a:extLst>
            </p:cNvPr>
            <p:cNvSpPr>
              <a:spLocks/>
            </p:cNvSpPr>
            <p:nvPr/>
          </p:nvSpPr>
          <p:spPr>
            <a:xfrm>
              <a:off x="8767175" y="2097371"/>
              <a:ext cx="1335299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Q-Learning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62FE4C-6C4D-4C78-B751-5C70DE80C8C0}"/>
                </a:ext>
              </a:extLst>
            </p:cNvPr>
            <p:cNvSpPr>
              <a:spLocks/>
            </p:cNvSpPr>
            <p:nvPr/>
          </p:nvSpPr>
          <p:spPr>
            <a:xfrm>
              <a:off x="10320913" y="2097371"/>
              <a:ext cx="1335299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TD-Learning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9AD07B-3EDA-4A95-92D7-229B2343A148}"/>
                </a:ext>
              </a:extLst>
            </p:cNvPr>
            <p:cNvSpPr>
              <a:spLocks/>
            </p:cNvSpPr>
            <p:nvPr/>
          </p:nvSpPr>
          <p:spPr>
            <a:xfrm>
              <a:off x="8767175" y="2611181"/>
              <a:ext cx="1335299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SARSA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9337AB8-C1A3-4EA1-9037-5BAAAE448FDD}"/>
                </a:ext>
              </a:extLst>
            </p:cNvPr>
            <p:cNvSpPr>
              <a:spLocks/>
            </p:cNvSpPr>
            <p:nvPr/>
          </p:nvSpPr>
          <p:spPr>
            <a:xfrm>
              <a:off x="10320913" y="2611181"/>
              <a:ext cx="1335299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TRPO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5D5164D-2235-403F-BC28-494FFCF4DC48}"/>
                </a:ext>
              </a:extLst>
            </p:cNvPr>
            <p:cNvSpPr>
              <a:spLocks/>
            </p:cNvSpPr>
            <p:nvPr/>
          </p:nvSpPr>
          <p:spPr>
            <a:xfrm>
              <a:off x="8767177" y="4666419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Greedy Algorithms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FA2342-E1EB-4F21-8CF2-80894DC9553C}"/>
                </a:ext>
              </a:extLst>
            </p:cNvPr>
            <p:cNvSpPr>
              <a:spLocks/>
            </p:cNvSpPr>
            <p:nvPr/>
          </p:nvSpPr>
          <p:spPr>
            <a:xfrm>
              <a:off x="8767177" y="5694043"/>
              <a:ext cx="2889036" cy="3479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8" tIns="72008" rIns="72008" bIns="72008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Manual Decision Trees/Rules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B7A9974-581F-43B1-B07D-5CE0F7D91A5C}"/>
                </a:ext>
              </a:extLst>
            </p:cNvPr>
            <p:cNvSpPr txBox="1">
              <a:spLocks/>
            </p:cNvSpPr>
            <p:nvPr/>
          </p:nvSpPr>
          <p:spPr>
            <a:xfrm>
              <a:off x="8664274" y="882749"/>
              <a:ext cx="3059450" cy="2462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Prescriptive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1864D2E-8CAD-4301-ACCF-FDCB4CCA06D5}"/>
                </a:ext>
              </a:extLst>
            </p:cNvPr>
            <p:cNvSpPr txBox="1">
              <a:spLocks/>
            </p:cNvSpPr>
            <p:nvPr/>
          </p:nvSpPr>
          <p:spPr>
            <a:xfrm>
              <a:off x="5447040" y="882749"/>
              <a:ext cx="2991938" cy="24621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Predictive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C6459-4CAC-4EF9-94D0-AE6B34CB7229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1652500"/>
              <a:ext cx="1788714" cy="24621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C62E28-80EA-4F07-B3F9-E3E9B4462062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1959155"/>
              <a:ext cx="1788714" cy="43088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What group does this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sample belong to?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C2F03A5-DB08-4507-A5E2-AB7D1E813E01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3214460"/>
              <a:ext cx="1788714" cy="24621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Regression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AF10927-6FB8-41CC-BBD3-81B3DAB6CD37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3521116"/>
              <a:ext cx="1788714" cy="64632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What value would this sample take based on the data? 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2FE0DD-1FB9-4BC6-859C-B923ABD4EBE2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4991862"/>
              <a:ext cx="1788714" cy="24621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Unsupervised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A4355F0-4A73-43AF-BDB6-F3BF9D1D6922}"/>
                </a:ext>
              </a:extLst>
            </p:cNvPr>
            <p:cNvSpPr txBox="1">
              <a:spLocks/>
            </p:cNvSpPr>
            <p:nvPr/>
          </p:nvSpPr>
          <p:spPr>
            <a:xfrm>
              <a:off x="475570" y="5298517"/>
              <a:ext cx="1788714" cy="6463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What are the hidden / underlying patterns in my data?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F64467E-A061-43B0-85CB-FCFB0AF124A4}"/>
                </a:ext>
              </a:extLst>
            </p:cNvPr>
            <p:cNvCxnSpPr>
              <a:cxnSpLocks/>
            </p:cNvCxnSpPr>
            <p:nvPr/>
          </p:nvCxnSpPr>
          <p:spPr>
            <a:xfrm>
              <a:off x="475571" y="2829888"/>
              <a:ext cx="1788714" cy="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49B8AE2-7DF5-40F9-9B94-4AF674108F43}"/>
                </a:ext>
              </a:extLst>
            </p:cNvPr>
            <p:cNvCxnSpPr>
              <a:cxnSpLocks/>
            </p:cNvCxnSpPr>
            <p:nvPr/>
          </p:nvCxnSpPr>
          <p:spPr>
            <a:xfrm>
              <a:off x="475571" y="4441748"/>
              <a:ext cx="1788714" cy="0"/>
            </a:xfrm>
            <a:prstGeom prst="line">
              <a:avLst/>
            </a:prstGeom>
            <a:ln w="127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8EF6F6E-244F-4BB9-97F0-3555E14DDD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50466" y="-157345"/>
              <a:ext cx="0" cy="5974468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3E7A4C8-6398-409E-836F-1D33F375FA17}"/>
                </a:ext>
              </a:extLst>
            </p:cNvPr>
            <p:cNvGrpSpPr/>
            <p:nvPr/>
          </p:nvGrpSpPr>
          <p:grpSpPr>
            <a:xfrm>
              <a:off x="2526335" y="2829888"/>
              <a:ext cx="2760275" cy="1611860"/>
              <a:chOff x="2534554" y="2829881"/>
              <a:chExt cx="5796233" cy="1611884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489F26C-0F7A-4584-BF59-F1078FA591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432671" y="1543648"/>
                <a:ext cx="0" cy="5796233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93CB9E4-84EA-474A-8827-4F960734FF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432671" y="-68236"/>
                <a:ext cx="0" cy="5796233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5" name="Right Arrow 105">
              <a:extLst>
                <a:ext uri="{FF2B5EF4-FFF2-40B4-BE49-F238E27FC236}">
                  <a16:creationId xmlns:a16="http://schemas.microsoft.com/office/drawing/2014/main" id="{03F0B47C-D422-4501-BCA5-E53EDAEC1D24}"/>
                </a:ext>
              </a:extLst>
            </p:cNvPr>
            <p:cNvSpPr/>
            <p:nvPr/>
          </p:nvSpPr>
          <p:spPr>
            <a:xfrm rot="16200000" flipV="1">
              <a:off x="2661302" y="4453252"/>
              <a:ext cx="624470" cy="758080"/>
            </a:xfrm>
            <a:prstGeom prst="rightArrow">
              <a:avLst/>
            </a:prstGeom>
            <a:solidFill>
              <a:schemeClr val="bg1"/>
            </a:solidFill>
            <a:ln w="9525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45720" tIns="45720" rIns="45720" bIns="4572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KNN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BE31F2-0C74-4580-BEA8-41ABA666DE91}"/>
                </a:ext>
              </a:extLst>
            </p:cNvPr>
            <p:cNvSpPr txBox="1">
              <a:spLocks/>
            </p:cNvSpPr>
            <p:nvPr/>
          </p:nvSpPr>
          <p:spPr>
            <a:xfrm>
              <a:off x="6262585" y="1821773"/>
              <a:ext cx="638651" cy="21649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t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Non-Linear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SVM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9FB14E-0FA3-413E-9023-BCAF438FA7AE}"/>
                </a:ext>
              </a:extLst>
            </p:cNvPr>
            <p:cNvSpPr txBox="1">
              <a:spLocks/>
            </p:cNvSpPr>
            <p:nvPr/>
          </p:nvSpPr>
          <p:spPr>
            <a:xfrm>
              <a:off x="7466381" y="1821773"/>
              <a:ext cx="638651" cy="21649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t" anchorCtr="0">
              <a:noAutofit/>
            </a:bodyPr>
            <a:lstStyle>
              <a:defPPr>
                <a:defRPr lang="en-US"/>
              </a:defPPr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sz="1000" b="0" baseline="0">
                  <a:solidFill>
                    <a:schemeClr val="accent6"/>
                  </a:solidFill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CNNs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279297-1489-4930-9AFA-BA5CDEB53156}"/>
                </a:ext>
              </a:extLst>
            </p:cNvPr>
            <p:cNvSpPr txBox="1"/>
            <p:nvPr/>
          </p:nvSpPr>
          <p:spPr>
            <a:xfrm>
              <a:off x="2565623" y="1413474"/>
              <a:ext cx="744927" cy="4062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Logistic 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D1BEEE-4E8B-4CC7-A119-7D350500C845}"/>
                </a:ext>
              </a:extLst>
            </p:cNvPr>
            <p:cNvSpPr txBox="1"/>
            <p:nvPr/>
          </p:nvSpPr>
          <p:spPr>
            <a:xfrm>
              <a:off x="2565622" y="3423588"/>
              <a:ext cx="815829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Linear Regression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120B17-9C30-42B0-B583-48D31F1EFA3B}"/>
                </a:ext>
              </a:extLst>
            </p:cNvPr>
            <p:cNvSpPr txBox="1">
              <a:spLocks/>
            </p:cNvSpPr>
            <p:nvPr/>
          </p:nvSpPr>
          <p:spPr>
            <a:xfrm>
              <a:off x="6235197" y="4756108"/>
              <a:ext cx="950355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Variational Autoencoders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D748F9-6883-467E-9D76-CABFC51CB570}"/>
                </a:ext>
              </a:extLst>
            </p:cNvPr>
            <p:cNvSpPr txBox="1">
              <a:spLocks/>
            </p:cNvSpPr>
            <p:nvPr/>
          </p:nvSpPr>
          <p:spPr>
            <a:xfrm>
              <a:off x="2565623" y="5365494"/>
              <a:ext cx="618109" cy="6764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K-Means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C6E413-AB99-4069-970B-8FE172921AC5}"/>
                </a:ext>
              </a:extLst>
            </p:cNvPr>
            <p:cNvSpPr txBox="1">
              <a:spLocks/>
            </p:cNvSpPr>
            <p:nvPr/>
          </p:nvSpPr>
          <p:spPr>
            <a:xfrm>
              <a:off x="3238292" y="2262962"/>
              <a:ext cx="582992" cy="7647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Mixed Effects Models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B4A941-0A36-43BC-AE42-03B82F671E7D}"/>
                </a:ext>
              </a:extLst>
            </p:cNvPr>
            <p:cNvSpPr txBox="1">
              <a:spLocks/>
            </p:cNvSpPr>
            <p:nvPr/>
          </p:nvSpPr>
          <p:spPr>
            <a:xfrm>
              <a:off x="4351392" y="5365494"/>
              <a:ext cx="618109" cy="6764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GMMs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7E9B9D-7D72-4182-8B5E-42C63288D2DB}"/>
                </a:ext>
              </a:extLst>
            </p:cNvPr>
            <p:cNvSpPr txBox="1">
              <a:spLocks/>
            </p:cNvSpPr>
            <p:nvPr/>
          </p:nvSpPr>
          <p:spPr>
            <a:xfrm>
              <a:off x="7339616" y="4584855"/>
              <a:ext cx="891147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Autoencoders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4ED1F9-649F-49B6-AD27-B24601A35AF5}"/>
                </a:ext>
              </a:extLst>
            </p:cNvPr>
            <p:cNvSpPr txBox="1">
              <a:spLocks/>
            </p:cNvSpPr>
            <p:nvPr/>
          </p:nvSpPr>
          <p:spPr>
            <a:xfrm>
              <a:off x="2565623" y="1898717"/>
              <a:ext cx="618109" cy="14492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non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Decision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97B8D9-0F9C-4F88-B58A-23721A44BDB0}"/>
                </a:ext>
              </a:extLst>
            </p:cNvPr>
            <p:cNvSpPr txBox="1"/>
            <p:nvPr/>
          </p:nvSpPr>
          <p:spPr>
            <a:xfrm>
              <a:off x="3958362" y="3018064"/>
              <a:ext cx="491955" cy="4062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sp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Elastic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33293A-04D2-45D2-973C-9E49CEB6AF1F}"/>
                </a:ext>
              </a:extLst>
            </p:cNvPr>
            <p:cNvSpPr txBox="1">
              <a:spLocks/>
            </p:cNvSpPr>
            <p:nvPr/>
          </p:nvSpPr>
          <p:spPr>
            <a:xfrm>
              <a:off x="5723493" y="4152609"/>
              <a:ext cx="891147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Gaussian Processes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CE4DFE-36E9-4734-890C-42C21D649C82}"/>
                </a:ext>
              </a:extLst>
            </p:cNvPr>
            <p:cNvSpPr txBox="1">
              <a:spLocks/>
            </p:cNvSpPr>
            <p:nvPr/>
          </p:nvSpPr>
          <p:spPr>
            <a:xfrm>
              <a:off x="3252699" y="5641842"/>
              <a:ext cx="480380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PCA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F63502-F21E-4DBE-B0C1-E1E214C133BB}"/>
                </a:ext>
              </a:extLst>
            </p:cNvPr>
            <p:cNvSpPr txBox="1">
              <a:spLocks/>
            </p:cNvSpPr>
            <p:nvPr/>
          </p:nvSpPr>
          <p:spPr>
            <a:xfrm>
              <a:off x="3802046" y="5365494"/>
              <a:ext cx="480380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ICA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51A5A1C-D79F-473A-AD43-8F82900F70AA}"/>
                </a:ext>
              </a:extLst>
            </p:cNvPr>
            <p:cNvSpPr txBox="1">
              <a:spLocks/>
            </p:cNvSpPr>
            <p:nvPr/>
          </p:nvSpPr>
          <p:spPr>
            <a:xfrm>
              <a:off x="5038466" y="5641842"/>
              <a:ext cx="480380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LDA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4E49D4-111E-46F6-AF3E-C1BF122E4EF7}"/>
                </a:ext>
              </a:extLst>
            </p:cNvPr>
            <p:cNvSpPr txBox="1">
              <a:spLocks/>
            </p:cNvSpPr>
            <p:nvPr/>
          </p:nvSpPr>
          <p:spPr>
            <a:xfrm>
              <a:off x="6235197" y="5557452"/>
              <a:ext cx="950355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t-SNE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13C7A4-4348-47EC-BC67-E177788E9FCD}"/>
                </a:ext>
              </a:extLst>
            </p:cNvPr>
            <p:cNvSpPr txBox="1">
              <a:spLocks/>
            </p:cNvSpPr>
            <p:nvPr/>
          </p:nvSpPr>
          <p:spPr>
            <a:xfrm>
              <a:off x="3465573" y="3591748"/>
              <a:ext cx="618109" cy="11962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non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Survival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Models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4CC5E2A-03EC-4144-BB0F-EA5F3E3C6A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94459" y="3061612"/>
              <a:ext cx="0" cy="276027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8EA12DB-1931-4D7B-B44D-6A6BE82FAE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94459" y="1449752"/>
              <a:ext cx="0" cy="276027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84C815-305C-4DA1-BF9C-06F37F2DB56E}"/>
                </a:ext>
              </a:extLst>
            </p:cNvPr>
            <p:cNvSpPr txBox="1"/>
            <p:nvPr/>
          </p:nvSpPr>
          <p:spPr>
            <a:xfrm>
              <a:off x="3238293" y="4909994"/>
              <a:ext cx="2648209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Anomaly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Detection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0896BE7-1BA3-47F6-AC4B-11F5AA8FFF0A}"/>
                </a:ext>
              </a:extLst>
            </p:cNvPr>
            <p:cNvSpPr txBox="1">
              <a:spLocks/>
            </p:cNvSpPr>
            <p:nvPr/>
          </p:nvSpPr>
          <p:spPr>
            <a:xfrm>
              <a:off x="5004268" y="5038028"/>
              <a:ext cx="480380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NMF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849784-1BB9-4A03-BB27-C5CE73DC7DEF}"/>
                </a:ext>
              </a:extLst>
            </p:cNvPr>
            <p:cNvSpPr txBox="1">
              <a:spLocks/>
            </p:cNvSpPr>
            <p:nvPr/>
          </p:nvSpPr>
          <p:spPr>
            <a:xfrm>
              <a:off x="4246390" y="4764869"/>
              <a:ext cx="618109" cy="400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-4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X-Means Clustering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6878CE-4C66-40EE-984E-2F76B8FEDCC2}"/>
                </a:ext>
              </a:extLst>
            </p:cNvPr>
            <p:cNvSpPr txBox="1">
              <a:spLocks/>
            </p:cNvSpPr>
            <p:nvPr/>
          </p:nvSpPr>
          <p:spPr>
            <a:xfrm>
              <a:off x="7774729" y="2473761"/>
              <a:ext cx="626152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Neural Networks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EFBB5E-C567-4428-A544-7F1AB4601F83}"/>
                </a:ext>
              </a:extLst>
            </p:cNvPr>
            <p:cNvSpPr txBox="1">
              <a:spLocks/>
            </p:cNvSpPr>
            <p:nvPr/>
          </p:nvSpPr>
          <p:spPr>
            <a:xfrm>
              <a:off x="7108625" y="2473761"/>
              <a:ext cx="599063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Random Forest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33726D-4C95-43FA-A65C-ECE694A022C2}"/>
                </a:ext>
              </a:extLst>
            </p:cNvPr>
            <p:cNvSpPr txBox="1">
              <a:spLocks/>
            </p:cNvSpPr>
            <p:nvPr/>
          </p:nvSpPr>
          <p:spPr>
            <a:xfrm>
              <a:off x="6442522" y="2473761"/>
              <a:ext cx="599063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Gradient Boosted Trees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4F7C22-9ECB-43D0-BE40-0F9C6B69079A}"/>
                </a:ext>
              </a:extLst>
            </p:cNvPr>
            <p:cNvSpPr txBox="1">
              <a:spLocks/>
            </p:cNvSpPr>
            <p:nvPr/>
          </p:nvSpPr>
          <p:spPr>
            <a:xfrm>
              <a:off x="5045682" y="1381885"/>
              <a:ext cx="568639" cy="36099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t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HMMs/CRFs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87B1E-A0A1-4FD9-BAFF-AA047CEB7A7C}"/>
                </a:ext>
              </a:extLst>
            </p:cNvPr>
            <p:cNvSpPr txBox="1">
              <a:spLocks/>
            </p:cNvSpPr>
            <p:nvPr/>
          </p:nvSpPr>
          <p:spPr>
            <a:xfrm>
              <a:off x="5263463" y="1821774"/>
              <a:ext cx="638651" cy="1651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t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Bayesian Networks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D26137-DCA7-4002-9429-3E86BAEFCCF9}"/>
                </a:ext>
              </a:extLst>
            </p:cNvPr>
            <p:cNvSpPr txBox="1">
              <a:spLocks/>
            </p:cNvSpPr>
            <p:nvPr/>
          </p:nvSpPr>
          <p:spPr>
            <a:xfrm>
              <a:off x="4707731" y="1821774"/>
              <a:ext cx="481855" cy="16511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none" lIns="45720" tIns="45720" rIns="45720" bIns="45720" rtlCol="0" anchor="t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Linear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SVM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2B9542-976D-4A9F-B536-6952FE296629}"/>
                </a:ext>
              </a:extLst>
            </p:cNvPr>
            <p:cNvSpPr txBox="1"/>
            <p:nvPr/>
          </p:nvSpPr>
          <p:spPr>
            <a:xfrm>
              <a:off x="4246390" y="3591749"/>
              <a:ext cx="943196" cy="5539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bg1"/>
              </a:solidFill>
            </a:ln>
          </p:spPr>
          <p:txBody>
            <a:bodyPr vert="horz" wrap="square" lIns="45720" tIns="45720" rIns="45720" bIns="45720" rtlCol="0" anchor="ctr" anchorCtr="0">
              <a:noAutofit/>
            </a:bodyPr>
            <a:lstStyle>
              <a:lvl1pPr marL="0" lvl="0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b="1" baseline="0">
                  <a:latin typeface="+mn-lt"/>
                </a:defRPr>
              </a:lvl1pPr>
              <a:lvl2pPr marL="2116" lvl="1" indent="0" defTabSz="1193860" eaLnBrk="1" latinLnBrk="0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b="0" baseline="0">
                  <a:solidFill>
                    <a:schemeClr val="accent6"/>
                  </a:solidFill>
                  <a:latin typeface="+mn-lt"/>
                </a:defRPr>
              </a:lvl2pPr>
              <a:lvl3pPr marL="168275" lvl="2" indent="-168275" defTabSz="1193860" eaLnBrk="1" latinLnBrk="0" hangingPunct="1"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3pPr>
              <a:lvl4pPr marL="350838" lvl="3" indent="-182563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baseline="0">
                  <a:solidFill>
                    <a:schemeClr val="accent6"/>
                  </a:solidFill>
                  <a:latin typeface="+mn-lt"/>
                </a:defRPr>
              </a:lvl4pPr>
              <a:lvl5pPr marL="579438" lvl="4" indent="-228600" defTabSz="1193860" eaLnBrk="1" latinLnBrk="0" hangingPunct="1"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6pPr>
              <a:lvl7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7pPr>
              <a:lvl8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8pPr>
              <a:lvl9pPr marL="999794" indent="-173575" defTabSz="119386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latin typeface="+mn-lt"/>
                </a:defRPr>
              </a:lvl9pPr>
            </a:lstStyle>
            <a:p>
              <a:pPr marL="0" marR="0" lvl="0" indent="0" algn="ctr" defTabSz="1193860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Generalized Linear Models</a:t>
              </a:r>
            </a:p>
          </p:txBody>
        </p:sp>
        <p:sp>
          <p:nvSpPr>
            <p:cNvPr id="205" name="Left-Right Arrow 53">
              <a:extLst>
                <a:ext uri="{FF2B5EF4-FFF2-40B4-BE49-F238E27FC236}">
                  <a16:creationId xmlns:a16="http://schemas.microsoft.com/office/drawing/2014/main" id="{2D4F31A5-788C-4289-AE71-3F29FC1E6B1F}"/>
                </a:ext>
              </a:extLst>
            </p:cNvPr>
            <p:cNvSpPr/>
            <p:nvPr/>
          </p:nvSpPr>
          <p:spPr>
            <a:xfrm rot="10800000" flipV="1">
              <a:off x="3888032" y="2592395"/>
              <a:ext cx="2554490" cy="489102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45720" tIns="45720" rIns="45720" bIns="45720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Explainable AI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16D66BA-9FAB-6741-B923-3939D186578F}"/>
                </a:ext>
              </a:extLst>
            </p:cNvPr>
            <p:cNvCxnSpPr>
              <a:cxnSpLocks/>
            </p:cNvCxnSpPr>
            <p:nvPr/>
          </p:nvCxnSpPr>
          <p:spPr>
            <a:xfrm>
              <a:off x="8548548" y="882749"/>
              <a:ext cx="0" cy="5258858"/>
            </a:xfrm>
            <a:prstGeom prst="line">
              <a:avLst/>
            </a:prstGeom>
            <a:ln w="9525">
              <a:solidFill>
                <a:schemeClr val="accent6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80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662DB0A-1BA7-4DC7-8D96-9F6862079D0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96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662DB0A-1BA7-4DC7-8D96-9F6862079D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25F4C66-E15F-4AED-B848-C9AF80B250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091C75-8991-E44F-B0E0-9500ED51406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Now that we know more about our data, let’s see how we can </a:t>
            </a:r>
            <a:br>
              <a:rPr lang="en-US" dirty="0"/>
            </a:br>
            <a:r>
              <a:rPr lang="en-US" dirty="0"/>
              <a:t>make predictions</a:t>
            </a:r>
          </a:p>
        </p:txBody>
      </p:sp>
      <p:sp>
        <p:nvSpPr>
          <p:cNvPr id="65" name="5. Source">
            <a:extLst>
              <a:ext uri="{FF2B5EF4-FFF2-40B4-BE49-F238E27FC236}">
                <a16:creationId xmlns:a16="http://schemas.microsoft.com/office/drawing/2014/main" id="{0F4F5D95-DC69-BE4B-9BFD-179BED5BE7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2D06D7-7E05-E244-93DD-882A726D48CD}"/>
              </a:ext>
            </a:extLst>
          </p:cNvPr>
          <p:cNvSpPr>
            <a:spLocks/>
          </p:cNvSpPr>
          <p:nvPr/>
        </p:nvSpPr>
        <p:spPr>
          <a:xfrm>
            <a:off x="7422547" y="1552328"/>
            <a:ext cx="4092380" cy="443331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DB3EF-0DE5-9142-83A2-A3C6084BD93C}"/>
              </a:ext>
            </a:extLst>
          </p:cNvPr>
          <p:cNvSpPr txBox="1"/>
          <p:nvPr/>
        </p:nvSpPr>
        <p:spPr>
          <a:xfrm>
            <a:off x="7600713" y="1670815"/>
            <a:ext cx="125194" cy="300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5DCA5-32EC-DF48-8E84-1E5828DDBA05}"/>
              </a:ext>
            </a:extLst>
          </p:cNvPr>
          <p:cNvSpPr txBox="1"/>
          <p:nvPr/>
        </p:nvSpPr>
        <p:spPr>
          <a:xfrm>
            <a:off x="11203741" y="5566678"/>
            <a:ext cx="133021" cy="300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3AFF50-8EE9-D147-BAE3-F7A8228E477B}"/>
              </a:ext>
            </a:extLst>
          </p:cNvPr>
          <p:cNvCxnSpPr>
            <a:cxnSpLocks/>
          </p:cNvCxnSpPr>
          <p:nvPr/>
        </p:nvCxnSpPr>
        <p:spPr>
          <a:xfrm>
            <a:off x="7853090" y="2018841"/>
            <a:ext cx="0" cy="342355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4DACD2-9748-5A46-83E7-99DEF791B83B}"/>
              </a:ext>
            </a:extLst>
          </p:cNvPr>
          <p:cNvCxnSpPr>
            <a:cxnSpLocks/>
          </p:cNvCxnSpPr>
          <p:nvPr/>
        </p:nvCxnSpPr>
        <p:spPr>
          <a:xfrm rot="5400000">
            <a:off x="9528416" y="3767063"/>
            <a:ext cx="0" cy="335065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 61">
            <a:extLst>
              <a:ext uri="{FF2B5EF4-FFF2-40B4-BE49-F238E27FC236}">
                <a16:creationId xmlns:a16="http://schemas.microsoft.com/office/drawing/2014/main" id="{8CCC15F6-BDEE-274E-93A5-22E1D2EABEE7}"/>
              </a:ext>
            </a:extLst>
          </p:cNvPr>
          <p:cNvSpPr/>
          <p:nvPr/>
        </p:nvSpPr>
        <p:spPr>
          <a:xfrm>
            <a:off x="7892438" y="3249353"/>
            <a:ext cx="3259031" cy="959011"/>
          </a:xfrm>
          <a:custGeom>
            <a:avLst/>
            <a:gdLst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536700 w 2419350"/>
              <a:gd name="connsiteY6" fmla="*/ 565150 h 711200"/>
              <a:gd name="connsiteX7" fmla="*/ 2419350 w 2419350"/>
              <a:gd name="connsiteY7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6739"/>
              <a:gd name="connsiteX1" fmla="*/ 222250 w 2419350"/>
              <a:gd name="connsiteY1" fmla="*/ 495300 h 716739"/>
              <a:gd name="connsiteX2" fmla="*/ 514350 w 2419350"/>
              <a:gd name="connsiteY2" fmla="*/ 615950 h 716739"/>
              <a:gd name="connsiteX3" fmla="*/ 787400 w 2419350"/>
              <a:gd name="connsiteY3" fmla="*/ 679450 h 716739"/>
              <a:gd name="connsiteX4" fmla="*/ 1054100 w 2419350"/>
              <a:gd name="connsiteY4" fmla="*/ 711200 h 716739"/>
              <a:gd name="connsiteX5" fmla="*/ 1536700 w 2419350"/>
              <a:gd name="connsiteY5" fmla="*/ 565150 h 716739"/>
              <a:gd name="connsiteX6" fmla="*/ 2419350 w 2419350"/>
              <a:gd name="connsiteY6" fmla="*/ 0 h 716739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1054100 w 2419350"/>
              <a:gd name="connsiteY3" fmla="*/ 711200 h 711200"/>
              <a:gd name="connsiteX4" fmla="*/ 1536700 w 2419350"/>
              <a:gd name="connsiteY4" fmla="*/ 565150 h 711200"/>
              <a:gd name="connsiteX5" fmla="*/ 2419350 w 2419350"/>
              <a:gd name="connsiteY5" fmla="*/ 0 h 711200"/>
              <a:gd name="connsiteX0" fmla="*/ 0 w 2419350"/>
              <a:gd name="connsiteY0" fmla="*/ 330200 h 711925"/>
              <a:gd name="connsiteX1" fmla="*/ 222250 w 2419350"/>
              <a:gd name="connsiteY1" fmla="*/ 495300 h 711925"/>
              <a:gd name="connsiteX2" fmla="*/ 514350 w 2419350"/>
              <a:gd name="connsiteY2" fmla="*/ 615950 h 711925"/>
              <a:gd name="connsiteX3" fmla="*/ 1054100 w 2419350"/>
              <a:gd name="connsiteY3" fmla="*/ 711200 h 711925"/>
              <a:gd name="connsiteX4" fmla="*/ 1536700 w 2419350"/>
              <a:gd name="connsiteY4" fmla="*/ 565150 h 711925"/>
              <a:gd name="connsiteX5" fmla="*/ 2419350 w 2419350"/>
              <a:gd name="connsiteY5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711925">
                <a:moveTo>
                  <a:pt x="0" y="330200"/>
                </a:moveTo>
                <a:cubicBezTo>
                  <a:pt x="171450" y="425450"/>
                  <a:pt x="338667" y="552450"/>
                  <a:pt x="514350" y="615950"/>
                </a:cubicBezTo>
                <a:cubicBezTo>
                  <a:pt x="652992" y="651933"/>
                  <a:pt x="883708" y="719667"/>
                  <a:pt x="1054100" y="711200"/>
                </a:cubicBezTo>
                <a:cubicBezTo>
                  <a:pt x="1178983" y="692150"/>
                  <a:pt x="1309158" y="683683"/>
                  <a:pt x="1536700" y="565150"/>
                </a:cubicBezTo>
                <a:lnTo>
                  <a:pt x="24193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03F1DA-B15D-457E-B8D4-9F9D91C510AA}"/>
              </a:ext>
            </a:extLst>
          </p:cNvPr>
          <p:cNvGrpSpPr/>
          <p:nvPr/>
        </p:nvGrpSpPr>
        <p:grpSpPr>
          <a:xfrm>
            <a:off x="475488" y="2629083"/>
            <a:ext cx="6597511" cy="2279800"/>
            <a:chOff x="475488" y="2039138"/>
            <a:chExt cx="6597511" cy="2279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523115-A28A-481C-B388-8CE489C8F3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5488" y="2039138"/>
              <a:ext cx="6597511" cy="276999"/>
              <a:chOff x="475488" y="2039138"/>
              <a:chExt cx="6597511" cy="2769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BEC04-3E4D-47B0-A132-C2253D3E4186}"/>
                  </a:ext>
                </a:extLst>
              </p:cNvPr>
              <p:cNvSpPr txBox="1"/>
              <p:nvPr/>
            </p:nvSpPr>
            <p:spPr>
              <a:xfrm>
                <a:off x="475488" y="2039138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Task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332616-5452-4944-AA1F-07AFD911DF82}"/>
                  </a:ext>
                </a:extLst>
              </p:cNvPr>
              <p:cNvSpPr txBox="1"/>
              <p:nvPr/>
            </p:nvSpPr>
            <p:spPr>
              <a:xfrm>
                <a:off x="1955780" y="2039138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 events/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behaviours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the future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40E509-C44E-45F5-AA8D-FFFAE604710C}"/>
                </a:ext>
              </a:extLst>
            </p:cNvPr>
            <p:cNvGrpSpPr/>
            <p:nvPr/>
          </p:nvGrpSpPr>
          <p:grpSpPr>
            <a:xfrm>
              <a:off x="475488" y="2614405"/>
              <a:ext cx="6597511" cy="276999"/>
              <a:chOff x="475488" y="2481012"/>
              <a:chExt cx="6597511" cy="276999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C02BAE-3D3D-4DAF-A346-95298B9FC775}"/>
                  </a:ext>
                </a:extLst>
              </p:cNvPr>
              <p:cNvSpPr txBox="1"/>
              <p:nvPr/>
            </p:nvSpPr>
            <p:spPr>
              <a:xfrm>
                <a:off x="475488" y="2481012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Example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02B72F6-018F-4598-A3F3-46D527A4AEE0}"/>
                  </a:ext>
                </a:extLst>
              </p:cNvPr>
              <p:cNvSpPr txBox="1"/>
              <p:nvPr/>
            </p:nvSpPr>
            <p:spPr>
              <a:xfrm>
                <a:off x="1955780" y="2481012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When will machine break?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8CE47A-6EAB-46CB-B948-FE1453BF1494}"/>
                </a:ext>
              </a:extLst>
            </p:cNvPr>
            <p:cNvGrpSpPr/>
            <p:nvPr/>
          </p:nvGrpSpPr>
          <p:grpSpPr>
            <a:xfrm>
              <a:off x="475488" y="3189672"/>
              <a:ext cx="6597511" cy="276999"/>
              <a:chOff x="475488" y="2891388"/>
              <a:chExt cx="6597511" cy="276999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D73A08-1C82-45C0-974D-2495F9F1BEE5}"/>
                  </a:ext>
                </a:extLst>
              </p:cNvPr>
              <p:cNvSpPr txBox="1"/>
              <p:nvPr/>
            </p:nvSpPr>
            <p:spPr>
              <a:xfrm>
                <a:off x="475488" y="2891388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1AD8EC-3F27-4FC4-833C-FD2F4AAE346F}"/>
                  </a:ext>
                </a:extLst>
              </p:cNvPr>
              <p:cNvSpPr txBox="1"/>
              <p:nvPr/>
            </p:nvSpPr>
            <p:spPr>
              <a:xfrm>
                <a:off x="1955780" y="2891388"/>
                <a:ext cx="5117219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Predicted time and uncertainty of prediction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4230CFA-F5E4-4820-AE4E-76C8571B214C}"/>
                </a:ext>
              </a:extLst>
            </p:cNvPr>
            <p:cNvGrpSpPr/>
            <p:nvPr/>
          </p:nvGrpSpPr>
          <p:grpSpPr>
            <a:xfrm>
              <a:off x="475488" y="3764940"/>
              <a:ext cx="6597511" cy="553998"/>
              <a:chOff x="475488" y="3310293"/>
              <a:chExt cx="6597511" cy="55399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616F1D-6FBD-4912-AEFC-DAB8F1EA6213}"/>
                  </a:ext>
                </a:extLst>
              </p:cNvPr>
              <p:cNvSpPr txBox="1"/>
              <p:nvPr/>
            </p:nvSpPr>
            <p:spPr>
              <a:xfrm>
                <a:off x="475488" y="3310293"/>
                <a:ext cx="1258768" cy="2769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7DEE7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Next steps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EFEE741-F8E0-4708-850D-E8C1A2B585CC}"/>
                  </a:ext>
                </a:extLst>
              </p:cNvPr>
              <p:cNvSpPr txBox="1"/>
              <p:nvPr/>
            </p:nvSpPr>
            <p:spPr>
              <a:xfrm>
                <a:off x="1955780" y="3310293"/>
                <a:ext cx="5117219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 forecasts on ongoing basis to drive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8080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decision making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EA4A8F-B35A-4184-9BE9-E70AF0358560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2465271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ED99B40-E5B9-4D7D-8F10-8094B6B57DB3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3040538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851D434-69FF-4880-B0CC-98CD193DE0C9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3615805"/>
              <a:ext cx="65975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8C69983-F05D-FB45-9C39-0AF4F77C1D99}"/>
              </a:ext>
            </a:extLst>
          </p:cNvPr>
          <p:cNvSpPr/>
          <p:nvPr/>
        </p:nvSpPr>
        <p:spPr>
          <a:xfrm>
            <a:off x="8049223" y="3509865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C63AF2-FD9F-4446-9AFE-DA9B51ADDADD}"/>
              </a:ext>
            </a:extLst>
          </p:cNvPr>
          <p:cNvSpPr/>
          <p:nvPr/>
        </p:nvSpPr>
        <p:spPr>
          <a:xfrm>
            <a:off x="8098986" y="3779537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FBD621A-D9E3-F949-AAD3-31B086F5076E}"/>
              </a:ext>
            </a:extLst>
          </p:cNvPr>
          <p:cNvSpPr/>
          <p:nvPr/>
        </p:nvSpPr>
        <p:spPr>
          <a:xfrm>
            <a:off x="8130118" y="3986874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4F122A-6C7A-C946-8316-0F81B450C60E}"/>
              </a:ext>
            </a:extLst>
          </p:cNvPr>
          <p:cNvSpPr/>
          <p:nvPr/>
        </p:nvSpPr>
        <p:spPr>
          <a:xfrm>
            <a:off x="8358272" y="3734016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DDA58A4-A0F1-DF4D-A409-9CA0CAD08374}"/>
              </a:ext>
            </a:extLst>
          </p:cNvPr>
          <p:cNvSpPr/>
          <p:nvPr/>
        </p:nvSpPr>
        <p:spPr>
          <a:xfrm>
            <a:off x="8455986" y="408147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24F603-A3EB-EA48-9912-ED4330D92600}"/>
              </a:ext>
            </a:extLst>
          </p:cNvPr>
          <p:cNvSpPr/>
          <p:nvPr/>
        </p:nvSpPr>
        <p:spPr>
          <a:xfrm>
            <a:off x="9027105" y="398335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B418F4A-8D41-AA45-B721-B4AE7B34F625}"/>
              </a:ext>
            </a:extLst>
          </p:cNvPr>
          <p:cNvSpPr/>
          <p:nvPr/>
        </p:nvSpPr>
        <p:spPr>
          <a:xfrm>
            <a:off x="8815643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299A399-6601-424E-B859-C6E68416908A}"/>
              </a:ext>
            </a:extLst>
          </p:cNvPr>
          <p:cNvSpPr/>
          <p:nvPr/>
        </p:nvSpPr>
        <p:spPr>
          <a:xfrm>
            <a:off x="8624894" y="433265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853D84-5876-7B47-98A6-EBBF27B58ECC}"/>
              </a:ext>
            </a:extLst>
          </p:cNvPr>
          <p:cNvSpPr/>
          <p:nvPr/>
        </p:nvSpPr>
        <p:spPr>
          <a:xfrm>
            <a:off x="8923466" y="4291958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4007ABB-475B-9F46-877A-647161ED269E}"/>
              </a:ext>
            </a:extLst>
          </p:cNvPr>
          <p:cNvSpPr/>
          <p:nvPr/>
        </p:nvSpPr>
        <p:spPr>
          <a:xfrm>
            <a:off x="9315520" y="420998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F16CE3A-786F-CF41-8B0F-DB46E983E0B7}"/>
              </a:ext>
            </a:extLst>
          </p:cNvPr>
          <p:cNvSpPr/>
          <p:nvPr/>
        </p:nvSpPr>
        <p:spPr>
          <a:xfrm>
            <a:off x="9617461" y="4053110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8F598D1-2DF0-714B-B186-20956DB439A1}"/>
              </a:ext>
            </a:extLst>
          </p:cNvPr>
          <p:cNvSpPr/>
          <p:nvPr/>
        </p:nvSpPr>
        <p:spPr>
          <a:xfrm>
            <a:off x="9398032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71E8EA2-84DA-644F-8A56-43EE9C57417D}"/>
              </a:ext>
            </a:extLst>
          </p:cNvPr>
          <p:cNvSpPr/>
          <p:nvPr/>
        </p:nvSpPr>
        <p:spPr>
          <a:xfrm>
            <a:off x="9066079" y="362619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9320550-FAB4-FA4E-8984-FA898211FEDA}"/>
              </a:ext>
            </a:extLst>
          </p:cNvPr>
          <p:cNvSpPr/>
          <p:nvPr/>
        </p:nvSpPr>
        <p:spPr>
          <a:xfrm>
            <a:off x="9344945" y="3550607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13CB91-0490-724D-86E1-DBA5D953C3DB}"/>
              </a:ext>
            </a:extLst>
          </p:cNvPr>
          <p:cNvSpPr/>
          <p:nvPr/>
        </p:nvSpPr>
        <p:spPr>
          <a:xfrm>
            <a:off x="9713494" y="353397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3AF81EB-2415-1849-8B61-BDAA03A0D740}"/>
              </a:ext>
            </a:extLst>
          </p:cNvPr>
          <p:cNvSpPr/>
          <p:nvPr/>
        </p:nvSpPr>
        <p:spPr>
          <a:xfrm>
            <a:off x="9926510" y="382022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A9FFE64-9DA1-FC49-A458-0B565C7CDB55}"/>
              </a:ext>
            </a:extLst>
          </p:cNvPr>
          <p:cNvSpPr/>
          <p:nvPr/>
        </p:nvSpPr>
        <p:spPr>
          <a:xfrm>
            <a:off x="10270761" y="3741541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780C650-B36D-EC48-9ACF-D105AA35DB5A}"/>
              </a:ext>
            </a:extLst>
          </p:cNvPr>
          <p:cNvSpPr/>
          <p:nvPr/>
        </p:nvSpPr>
        <p:spPr>
          <a:xfrm>
            <a:off x="9964146" y="3465818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8CB2C50-B4E1-AD45-8ADF-13ED7B9620F8}"/>
              </a:ext>
            </a:extLst>
          </p:cNvPr>
          <p:cNvSpPr/>
          <p:nvPr/>
        </p:nvSpPr>
        <p:spPr>
          <a:xfrm>
            <a:off x="9856323" y="314952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BF3B3D-A22C-CA4E-B5F6-F795A68D9AF5}"/>
              </a:ext>
            </a:extLst>
          </p:cNvPr>
          <p:cNvSpPr/>
          <p:nvPr/>
        </p:nvSpPr>
        <p:spPr>
          <a:xfrm>
            <a:off x="10125884" y="3209734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F54191-C5D1-2F43-B6BE-8F461D34497D}"/>
              </a:ext>
            </a:extLst>
          </p:cNvPr>
          <p:cNvSpPr/>
          <p:nvPr/>
        </p:nvSpPr>
        <p:spPr>
          <a:xfrm>
            <a:off x="10272003" y="3266252"/>
            <a:ext cx="107823" cy="10782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9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93" y="16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98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5493" y="163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11CB4F9-BF64-46D7-AC5B-231B6094A01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19" name="Rectangle 118"/>
          <p:cNvSpPr>
            <a:spLocks/>
          </p:cNvSpPr>
          <p:nvPr/>
        </p:nvSpPr>
        <p:spPr>
          <a:xfrm>
            <a:off x="4339296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Data partitioning is performed to find the “sweet spot” between over and under fitting a model</a:t>
            </a:r>
          </a:p>
        </p:txBody>
      </p:sp>
      <p:sp>
        <p:nvSpPr>
          <p:cNvPr id="9" name="TextBox 8"/>
          <p:cNvSpPr txBox="1">
            <a:spLocks/>
          </p:cNvSpPr>
          <p:nvPr/>
        </p:nvSpPr>
        <p:spPr bwMode="gray">
          <a:xfrm>
            <a:off x="475488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Underfitting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475488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 bwMode="gray">
          <a:xfrm>
            <a:off x="4339296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Sweet spot</a:t>
            </a:r>
          </a:p>
        </p:txBody>
      </p:sp>
      <p:sp>
        <p:nvSpPr>
          <p:cNvPr id="62" name="TextBox 61"/>
          <p:cNvSpPr txBox="1">
            <a:spLocks/>
          </p:cNvSpPr>
          <p:nvPr/>
        </p:nvSpPr>
        <p:spPr bwMode="gray">
          <a:xfrm>
            <a:off x="8203103" y="1170951"/>
            <a:ext cx="3317185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 </a:t>
            </a: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8203103" y="1438304"/>
            <a:ext cx="3317185" cy="26929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4065985" y="1170951"/>
            <a:ext cx="0" cy="490611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7929793" y="1170951"/>
            <a:ext cx="0" cy="490611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475488" y="4289399"/>
            <a:ext cx="3317185" cy="1572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Poor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it fails to describe trends and relationships in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is often a result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 simplistic models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(e.g., not enough variables) or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inadequate algorithms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(e.g., linear regression in non-linear data)</a:t>
            </a: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4339296" y="4289399"/>
            <a:ext cx="3317185" cy="17876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power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i.e., model will be able to infer conclusions with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Adequate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amount of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model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complexity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select the best model –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is an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iterative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process to find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“sweet spot”</a:t>
            </a: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03103" y="4289399"/>
            <a:ext cx="3317185" cy="13567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Poor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generalisation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i.e., under perform when model sees new data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Happens normally due to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complexity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inadequate training 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(e.g., all the “noise” is being modelled)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53808" y="3770508"/>
            <a:ext cx="102592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760" y="1618517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825023" y="1810759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2240711" y="2286166"/>
            <a:ext cx="0" cy="283137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>
            <a:spLocks/>
          </p:cNvSpPr>
          <p:nvPr/>
        </p:nvSpPr>
        <p:spPr>
          <a:xfrm>
            <a:off x="897433" y="2553123"/>
            <a:ext cx="2686557" cy="534528"/>
          </a:xfrm>
          <a:custGeom>
            <a:avLst/>
            <a:gdLst>
              <a:gd name="connsiteX0" fmla="*/ 0 w 2952750"/>
              <a:gd name="connsiteY0" fmla="*/ 914400 h 914400"/>
              <a:gd name="connsiteX1" fmla="*/ 2952750 w 2952750"/>
              <a:gd name="connsiteY1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52750" h="914400">
                <a:moveTo>
                  <a:pt x="0" y="914400"/>
                </a:moveTo>
                <a:lnTo>
                  <a:pt x="29527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79150" y="3770508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475568" y="1618516"/>
            <a:ext cx="141058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88832" y="1810758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6104520" y="2286167"/>
            <a:ext cx="0" cy="283137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4722082" y="2490467"/>
            <a:ext cx="2753953" cy="529738"/>
          </a:xfrm>
          <a:custGeom>
            <a:avLst/>
            <a:gdLst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295400 w 2419350"/>
              <a:gd name="connsiteY6" fmla="*/ 647700 h 711200"/>
              <a:gd name="connsiteX7" fmla="*/ 1536700 w 2419350"/>
              <a:gd name="connsiteY7" fmla="*/ 565150 h 711200"/>
              <a:gd name="connsiteX8" fmla="*/ 2419350 w 2419350"/>
              <a:gd name="connsiteY8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162050 w 2419350"/>
              <a:gd name="connsiteY5" fmla="*/ 692150 h 711200"/>
              <a:gd name="connsiteX6" fmla="*/ 1536700 w 2419350"/>
              <a:gd name="connsiteY6" fmla="*/ 565150 h 711200"/>
              <a:gd name="connsiteX7" fmla="*/ 2419350 w 2419350"/>
              <a:gd name="connsiteY7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787400 w 2419350"/>
              <a:gd name="connsiteY3" fmla="*/ 679450 h 711200"/>
              <a:gd name="connsiteX4" fmla="*/ 1054100 w 2419350"/>
              <a:gd name="connsiteY4" fmla="*/ 711200 h 711200"/>
              <a:gd name="connsiteX5" fmla="*/ 1536700 w 2419350"/>
              <a:gd name="connsiteY5" fmla="*/ 565150 h 711200"/>
              <a:gd name="connsiteX6" fmla="*/ 2419350 w 2419350"/>
              <a:gd name="connsiteY6" fmla="*/ 0 h 711200"/>
              <a:gd name="connsiteX0" fmla="*/ 0 w 2419350"/>
              <a:gd name="connsiteY0" fmla="*/ 330200 h 716739"/>
              <a:gd name="connsiteX1" fmla="*/ 222250 w 2419350"/>
              <a:gd name="connsiteY1" fmla="*/ 495300 h 716739"/>
              <a:gd name="connsiteX2" fmla="*/ 514350 w 2419350"/>
              <a:gd name="connsiteY2" fmla="*/ 615950 h 716739"/>
              <a:gd name="connsiteX3" fmla="*/ 787400 w 2419350"/>
              <a:gd name="connsiteY3" fmla="*/ 679450 h 716739"/>
              <a:gd name="connsiteX4" fmla="*/ 1054100 w 2419350"/>
              <a:gd name="connsiteY4" fmla="*/ 711200 h 716739"/>
              <a:gd name="connsiteX5" fmla="*/ 1536700 w 2419350"/>
              <a:gd name="connsiteY5" fmla="*/ 565150 h 716739"/>
              <a:gd name="connsiteX6" fmla="*/ 2419350 w 2419350"/>
              <a:gd name="connsiteY6" fmla="*/ 0 h 716739"/>
              <a:gd name="connsiteX0" fmla="*/ 0 w 2419350"/>
              <a:gd name="connsiteY0" fmla="*/ 330200 h 711200"/>
              <a:gd name="connsiteX1" fmla="*/ 222250 w 2419350"/>
              <a:gd name="connsiteY1" fmla="*/ 495300 h 711200"/>
              <a:gd name="connsiteX2" fmla="*/ 514350 w 2419350"/>
              <a:gd name="connsiteY2" fmla="*/ 615950 h 711200"/>
              <a:gd name="connsiteX3" fmla="*/ 1054100 w 2419350"/>
              <a:gd name="connsiteY3" fmla="*/ 711200 h 711200"/>
              <a:gd name="connsiteX4" fmla="*/ 1536700 w 2419350"/>
              <a:gd name="connsiteY4" fmla="*/ 565150 h 711200"/>
              <a:gd name="connsiteX5" fmla="*/ 2419350 w 2419350"/>
              <a:gd name="connsiteY5" fmla="*/ 0 h 711200"/>
              <a:gd name="connsiteX0" fmla="*/ 0 w 2419350"/>
              <a:gd name="connsiteY0" fmla="*/ 330200 h 711925"/>
              <a:gd name="connsiteX1" fmla="*/ 222250 w 2419350"/>
              <a:gd name="connsiteY1" fmla="*/ 495300 h 711925"/>
              <a:gd name="connsiteX2" fmla="*/ 514350 w 2419350"/>
              <a:gd name="connsiteY2" fmla="*/ 615950 h 711925"/>
              <a:gd name="connsiteX3" fmla="*/ 1054100 w 2419350"/>
              <a:gd name="connsiteY3" fmla="*/ 711200 h 711925"/>
              <a:gd name="connsiteX4" fmla="*/ 1536700 w 2419350"/>
              <a:gd name="connsiteY4" fmla="*/ 565150 h 711925"/>
              <a:gd name="connsiteX5" fmla="*/ 2419350 w 2419350"/>
              <a:gd name="connsiteY5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  <a:gd name="connsiteX0" fmla="*/ 0 w 2419350"/>
              <a:gd name="connsiteY0" fmla="*/ 330200 h 711925"/>
              <a:gd name="connsiteX1" fmla="*/ 514350 w 2419350"/>
              <a:gd name="connsiteY1" fmla="*/ 615950 h 711925"/>
              <a:gd name="connsiteX2" fmla="*/ 1054100 w 2419350"/>
              <a:gd name="connsiteY2" fmla="*/ 711200 h 711925"/>
              <a:gd name="connsiteX3" fmla="*/ 1536700 w 2419350"/>
              <a:gd name="connsiteY3" fmla="*/ 565150 h 711925"/>
              <a:gd name="connsiteX4" fmla="*/ 2419350 w 2419350"/>
              <a:gd name="connsiteY4" fmla="*/ 0 h 71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9350" h="711925">
                <a:moveTo>
                  <a:pt x="0" y="330200"/>
                </a:moveTo>
                <a:cubicBezTo>
                  <a:pt x="171450" y="425450"/>
                  <a:pt x="338667" y="552450"/>
                  <a:pt x="514350" y="615950"/>
                </a:cubicBezTo>
                <a:cubicBezTo>
                  <a:pt x="652992" y="651933"/>
                  <a:pt x="883708" y="719667"/>
                  <a:pt x="1054100" y="711200"/>
                </a:cubicBezTo>
                <a:cubicBezTo>
                  <a:pt x="1178983" y="692150"/>
                  <a:pt x="1309158" y="683683"/>
                  <a:pt x="1536700" y="565150"/>
                </a:cubicBezTo>
                <a:lnTo>
                  <a:pt x="2419350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Freeform 117"/>
          <p:cNvSpPr>
            <a:spLocks/>
          </p:cNvSpPr>
          <p:nvPr/>
        </p:nvSpPr>
        <p:spPr>
          <a:xfrm>
            <a:off x="8630900" y="2249241"/>
            <a:ext cx="2685709" cy="793174"/>
          </a:xfrm>
          <a:custGeom>
            <a:avLst/>
            <a:gdLst>
              <a:gd name="connsiteX0" fmla="*/ 0 w 1800225"/>
              <a:gd name="connsiteY0" fmla="*/ 514350 h 1000125"/>
              <a:gd name="connsiteX1" fmla="*/ 104775 w 1800225"/>
              <a:gd name="connsiteY1" fmla="*/ 704850 h 1000125"/>
              <a:gd name="connsiteX2" fmla="*/ 228600 w 1800225"/>
              <a:gd name="connsiteY2" fmla="*/ 571500 h 1000125"/>
              <a:gd name="connsiteX3" fmla="*/ 390525 w 1800225"/>
              <a:gd name="connsiteY3" fmla="*/ 1000125 h 1000125"/>
              <a:gd name="connsiteX4" fmla="*/ 514350 w 1800225"/>
              <a:gd name="connsiteY4" fmla="*/ 933450 h 1000125"/>
              <a:gd name="connsiteX5" fmla="*/ 628650 w 1800225"/>
              <a:gd name="connsiteY5" fmla="*/ 647700 h 1000125"/>
              <a:gd name="connsiteX6" fmla="*/ 971550 w 1800225"/>
              <a:gd name="connsiteY6" fmla="*/ 933450 h 1000125"/>
              <a:gd name="connsiteX7" fmla="*/ 1057275 w 1800225"/>
              <a:gd name="connsiteY7" fmla="*/ 885825 h 1000125"/>
              <a:gd name="connsiteX8" fmla="*/ 1047750 w 1800225"/>
              <a:gd name="connsiteY8" fmla="*/ 571500 h 1000125"/>
              <a:gd name="connsiteX9" fmla="*/ 1143000 w 1800225"/>
              <a:gd name="connsiteY9" fmla="*/ 476250 h 1000125"/>
              <a:gd name="connsiteX10" fmla="*/ 1266825 w 1800225"/>
              <a:gd name="connsiteY10" fmla="*/ 523875 h 1000125"/>
              <a:gd name="connsiteX11" fmla="*/ 1476375 w 1800225"/>
              <a:gd name="connsiteY11" fmla="*/ 781050 h 1000125"/>
              <a:gd name="connsiteX12" fmla="*/ 1543050 w 1800225"/>
              <a:gd name="connsiteY12" fmla="*/ 723900 h 1000125"/>
              <a:gd name="connsiteX13" fmla="*/ 1600200 w 1800225"/>
              <a:gd name="connsiteY13" fmla="*/ 228600 h 1000125"/>
              <a:gd name="connsiteX14" fmla="*/ 1743075 w 1800225"/>
              <a:gd name="connsiteY14" fmla="*/ 323850 h 1000125"/>
              <a:gd name="connsiteX15" fmla="*/ 1800225 w 1800225"/>
              <a:gd name="connsiteY15" fmla="*/ 104775 h 1000125"/>
              <a:gd name="connsiteX16" fmla="*/ 1762125 w 1800225"/>
              <a:gd name="connsiteY16" fmla="*/ 0 h 1000125"/>
              <a:gd name="connsiteX0" fmla="*/ 0 w 1800225"/>
              <a:gd name="connsiteY0" fmla="*/ 514350 h 1000125"/>
              <a:gd name="connsiteX1" fmla="*/ 104775 w 1800225"/>
              <a:gd name="connsiteY1" fmla="*/ 704850 h 1000125"/>
              <a:gd name="connsiteX2" fmla="*/ 228600 w 1800225"/>
              <a:gd name="connsiteY2" fmla="*/ 571500 h 1000125"/>
              <a:gd name="connsiteX3" fmla="*/ 390525 w 1800225"/>
              <a:gd name="connsiteY3" fmla="*/ 1000125 h 1000125"/>
              <a:gd name="connsiteX4" fmla="*/ 514350 w 1800225"/>
              <a:gd name="connsiteY4" fmla="*/ 933450 h 1000125"/>
              <a:gd name="connsiteX5" fmla="*/ 628650 w 1800225"/>
              <a:gd name="connsiteY5" fmla="*/ 647700 h 1000125"/>
              <a:gd name="connsiteX6" fmla="*/ 971550 w 1800225"/>
              <a:gd name="connsiteY6" fmla="*/ 933450 h 1000125"/>
              <a:gd name="connsiteX7" fmla="*/ 1057275 w 1800225"/>
              <a:gd name="connsiteY7" fmla="*/ 885825 h 1000125"/>
              <a:gd name="connsiteX8" fmla="*/ 1047750 w 1800225"/>
              <a:gd name="connsiteY8" fmla="*/ 571500 h 1000125"/>
              <a:gd name="connsiteX9" fmla="*/ 1143000 w 1800225"/>
              <a:gd name="connsiteY9" fmla="*/ 476250 h 1000125"/>
              <a:gd name="connsiteX10" fmla="*/ 1266825 w 1800225"/>
              <a:gd name="connsiteY10" fmla="*/ 523875 h 1000125"/>
              <a:gd name="connsiteX11" fmla="*/ 1476375 w 1800225"/>
              <a:gd name="connsiteY11" fmla="*/ 781050 h 1000125"/>
              <a:gd name="connsiteX12" fmla="*/ 1543050 w 1800225"/>
              <a:gd name="connsiteY12" fmla="*/ 723900 h 1000125"/>
              <a:gd name="connsiteX13" fmla="*/ 1600200 w 1800225"/>
              <a:gd name="connsiteY13" fmla="*/ 228600 h 1000125"/>
              <a:gd name="connsiteX14" fmla="*/ 1743075 w 1800225"/>
              <a:gd name="connsiteY14" fmla="*/ 323850 h 1000125"/>
              <a:gd name="connsiteX15" fmla="*/ 1800225 w 1800225"/>
              <a:gd name="connsiteY15" fmla="*/ 104775 h 1000125"/>
              <a:gd name="connsiteX16" fmla="*/ 1762125 w 1800225"/>
              <a:gd name="connsiteY16" fmla="*/ 0 h 1000125"/>
              <a:gd name="connsiteX0" fmla="*/ 0 w 1800225"/>
              <a:gd name="connsiteY0" fmla="*/ 514350 h 1059840"/>
              <a:gd name="connsiteX1" fmla="*/ 104775 w 1800225"/>
              <a:gd name="connsiteY1" fmla="*/ 704850 h 1059840"/>
              <a:gd name="connsiteX2" fmla="*/ 228600 w 1800225"/>
              <a:gd name="connsiteY2" fmla="*/ 571500 h 1059840"/>
              <a:gd name="connsiteX3" fmla="*/ 390525 w 1800225"/>
              <a:gd name="connsiteY3" fmla="*/ 1000125 h 1059840"/>
              <a:gd name="connsiteX4" fmla="*/ 514350 w 1800225"/>
              <a:gd name="connsiteY4" fmla="*/ 933450 h 1059840"/>
              <a:gd name="connsiteX5" fmla="*/ 628650 w 1800225"/>
              <a:gd name="connsiteY5" fmla="*/ 647700 h 1059840"/>
              <a:gd name="connsiteX6" fmla="*/ 971550 w 1800225"/>
              <a:gd name="connsiteY6" fmla="*/ 933450 h 1059840"/>
              <a:gd name="connsiteX7" fmla="*/ 1057275 w 1800225"/>
              <a:gd name="connsiteY7" fmla="*/ 885825 h 1059840"/>
              <a:gd name="connsiteX8" fmla="*/ 1047750 w 1800225"/>
              <a:gd name="connsiteY8" fmla="*/ 571500 h 1059840"/>
              <a:gd name="connsiteX9" fmla="*/ 1143000 w 1800225"/>
              <a:gd name="connsiteY9" fmla="*/ 476250 h 1059840"/>
              <a:gd name="connsiteX10" fmla="*/ 1266825 w 1800225"/>
              <a:gd name="connsiteY10" fmla="*/ 523875 h 1059840"/>
              <a:gd name="connsiteX11" fmla="*/ 1476375 w 1800225"/>
              <a:gd name="connsiteY11" fmla="*/ 781050 h 1059840"/>
              <a:gd name="connsiteX12" fmla="*/ 1543050 w 1800225"/>
              <a:gd name="connsiteY12" fmla="*/ 723900 h 1059840"/>
              <a:gd name="connsiteX13" fmla="*/ 1600200 w 1800225"/>
              <a:gd name="connsiteY13" fmla="*/ 228600 h 1059840"/>
              <a:gd name="connsiteX14" fmla="*/ 1743075 w 1800225"/>
              <a:gd name="connsiteY14" fmla="*/ 323850 h 1059840"/>
              <a:gd name="connsiteX15" fmla="*/ 1800225 w 1800225"/>
              <a:gd name="connsiteY15" fmla="*/ 104775 h 1059840"/>
              <a:gd name="connsiteX16" fmla="*/ 1762125 w 1800225"/>
              <a:gd name="connsiteY16" fmla="*/ 0 h 1059840"/>
              <a:gd name="connsiteX0" fmla="*/ 0 w 1800225"/>
              <a:gd name="connsiteY0" fmla="*/ 514350 h 1028426"/>
              <a:gd name="connsiteX1" fmla="*/ 104775 w 1800225"/>
              <a:gd name="connsiteY1" fmla="*/ 704850 h 1028426"/>
              <a:gd name="connsiteX2" fmla="*/ 228600 w 1800225"/>
              <a:gd name="connsiteY2" fmla="*/ 571500 h 1028426"/>
              <a:gd name="connsiteX3" fmla="*/ 390525 w 1800225"/>
              <a:gd name="connsiteY3" fmla="*/ 1000125 h 1028426"/>
              <a:gd name="connsiteX4" fmla="*/ 514350 w 1800225"/>
              <a:gd name="connsiteY4" fmla="*/ 933450 h 1028426"/>
              <a:gd name="connsiteX5" fmla="*/ 628650 w 1800225"/>
              <a:gd name="connsiteY5" fmla="*/ 647700 h 1028426"/>
              <a:gd name="connsiteX6" fmla="*/ 971550 w 1800225"/>
              <a:gd name="connsiteY6" fmla="*/ 933450 h 1028426"/>
              <a:gd name="connsiteX7" fmla="*/ 1057275 w 1800225"/>
              <a:gd name="connsiteY7" fmla="*/ 885825 h 1028426"/>
              <a:gd name="connsiteX8" fmla="*/ 1047750 w 1800225"/>
              <a:gd name="connsiteY8" fmla="*/ 571500 h 1028426"/>
              <a:gd name="connsiteX9" fmla="*/ 1143000 w 1800225"/>
              <a:gd name="connsiteY9" fmla="*/ 476250 h 1028426"/>
              <a:gd name="connsiteX10" fmla="*/ 1266825 w 1800225"/>
              <a:gd name="connsiteY10" fmla="*/ 523875 h 1028426"/>
              <a:gd name="connsiteX11" fmla="*/ 1476375 w 1800225"/>
              <a:gd name="connsiteY11" fmla="*/ 781050 h 1028426"/>
              <a:gd name="connsiteX12" fmla="*/ 1543050 w 1800225"/>
              <a:gd name="connsiteY12" fmla="*/ 723900 h 1028426"/>
              <a:gd name="connsiteX13" fmla="*/ 1600200 w 1800225"/>
              <a:gd name="connsiteY13" fmla="*/ 228600 h 1028426"/>
              <a:gd name="connsiteX14" fmla="*/ 1743075 w 1800225"/>
              <a:gd name="connsiteY14" fmla="*/ 323850 h 1028426"/>
              <a:gd name="connsiteX15" fmla="*/ 1800225 w 1800225"/>
              <a:gd name="connsiteY15" fmla="*/ 104775 h 1028426"/>
              <a:gd name="connsiteX16" fmla="*/ 1762125 w 1800225"/>
              <a:gd name="connsiteY16" fmla="*/ 0 h 1028426"/>
              <a:gd name="connsiteX0" fmla="*/ 0 w 1800225"/>
              <a:gd name="connsiteY0" fmla="*/ 514350 h 1028426"/>
              <a:gd name="connsiteX1" fmla="*/ 104775 w 1800225"/>
              <a:gd name="connsiteY1" fmla="*/ 704850 h 1028426"/>
              <a:gd name="connsiteX2" fmla="*/ 228600 w 1800225"/>
              <a:gd name="connsiteY2" fmla="*/ 571500 h 1028426"/>
              <a:gd name="connsiteX3" fmla="*/ 390525 w 1800225"/>
              <a:gd name="connsiteY3" fmla="*/ 1000125 h 1028426"/>
              <a:gd name="connsiteX4" fmla="*/ 514350 w 1800225"/>
              <a:gd name="connsiteY4" fmla="*/ 933450 h 1028426"/>
              <a:gd name="connsiteX5" fmla="*/ 628650 w 1800225"/>
              <a:gd name="connsiteY5" fmla="*/ 647700 h 1028426"/>
              <a:gd name="connsiteX6" fmla="*/ 971550 w 1800225"/>
              <a:gd name="connsiteY6" fmla="*/ 933450 h 1028426"/>
              <a:gd name="connsiteX7" fmla="*/ 1057275 w 1800225"/>
              <a:gd name="connsiteY7" fmla="*/ 885825 h 1028426"/>
              <a:gd name="connsiteX8" fmla="*/ 1047750 w 1800225"/>
              <a:gd name="connsiteY8" fmla="*/ 571500 h 1028426"/>
              <a:gd name="connsiteX9" fmla="*/ 1143000 w 1800225"/>
              <a:gd name="connsiteY9" fmla="*/ 476250 h 1028426"/>
              <a:gd name="connsiteX10" fmla="*/ 1266825 w 1800225"/>
              <a:gd name="connsiteY10" fmla="*/ 523875 h 1028426"/>
              <a:gd name="connsiteX11" fmla="*/ 1476375 w 1800225"/>
              <a:gd name="connsiteY11" fmla="*/ 781050 h 1028426"/>
              <a:gd name="connsiteX12" fmla="*/ 1543050 w 1800225"/>
              <a:gd name="connsiteY12" fmla="*/ 723900 h 1028426"/>
              <a:gd name="connsiteX13" fmla="*/ 1600200 w 1800225"/>
              <a:gd name="connsiteY13" fmla="*/ 228600 h 1028426"/>
              <a:gd name="connsiteX14" fmla="*/ 1743075 w 1800225"/>
              <a:gd name="connsiteY14" fmla="*/ 323850 h 1028426"/>
              <a:gd name="connsiteX15" fmla="*/ 1800225 w 1800225"/>
              <a:gd name="connsiteY15" fmla="*/ 104775 h 1028426"/>
              <a:gd name="connsiteX16" fmla="*/ 1762125 w 1800225"/>
              <a:gd name="connsiteY16" fmla="*/ 0 h 1028426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57275 w 1800225"/>
              <a:gd name="connsiteY6" fmla="*/ 885825 h 1000458"/>
              <a:gd name="connsiteX7" fmla="*/ 1047750 w 1800225"/>
              <a:gd name="connsiteY7" fmla="*/ 571500 h 1000458"/>
              <a:gd name="connsiteX8" fmla="*/ 1143000 w 1800225"/>
              <a:gd name="connsiteY8" fmla="*/ 476250 h 1000458"/>
              <a:gd name="connsiteX9" fmla="*/ 1266825 w 1800225"/>
              <a:gd name="connsiteY9" fmla="*/ 523875 h 1000458"/>
              <a:gd name="connsiteX10" fmla="*/ 1476375 w 1800225"/>
              <a:gd name="connsiteY10" fmla="*/ 781050 h 1000458"/>
              <a:gd name="connsiteX11" fmla="*/ 1543050 w 1800225"/>
              <a:gd name="connsiteY11" fmla="*/ 723900 h 1000458"/>
              <a:gd name="connsiteX12" fmla="*/ 1600200 w 1800225"/>
              <a:gd name="connsiteY12" fmla="*/ 228600 h 1000458"/>
              <a:gd name="connsiteX13" fmla="*/ 1743075 w 1800225"/>
              <a:gd name="connsiteY13" fmla="*/ 323850 h 1000458"/>
              <a:gd name="connsiteX14" fmla="*/ 1800225 w 1800225"/>
              <a:gd name="connsiteY14" fmla="*/ 104775 h 1000458"/>
              <a:gd name="connsiteX15" fmla="*/ 1762125 w 1800225"/>
              <a:gd name="connsiteY15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543050 w 1800225"/>
              <a:gd name="connsiteY10" fmla="*/ 723900 h 1000458"/>
              <a:gd name="connsiteX11" fmla="*/ 1600200 w 1800225"/>
              <a:gd name="connsiteY11" fmla="*/ 228600 h 1000458"/>
              <a:gd name="connsiteX12" fmla="*/ 1743075 w 1800225"/>
              <a:gd name="connsiteY12" fmla="*/ 323850 h 1000458"/>
              <a:gd name="connsiteX13" fmla="*/ 1800225 w 1800225"/>
              <a:gd name="connsiteY13" fmla="*/ 104775 h 1000458"/>
              <a:gd name="connsiteX14" fmla="*/ 1762125 w 1800225"/>
              <a:gd name="connsiteY14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0225"/>
              <a:gd name="connsiteY0" fmla="*/ 514350 h 1000458"/>
              <a:gd name="connsiteX1" fmla="*/ 104775 w 1800225"/>
              <a:gd name="connsiteY1" fmla="*/ 704850 h 1000458"/>
              <a:gd name="connsiteX2" fmla="*/ 228600 w 1800225"/>
              <a:gd name="connsiteY2" fmla="*/ 571500 h 1000458"/>
              <a:gd name="connsiteX3" fmla="*/ 390525 w 1800225"/>
              <a:gd name="connsiteY3" fmla="*/ 1000125 h 1000458"/>
              <a:gd name="connsiteX4" fmla="*/ 628650 w 1800225"/>
              <a:gd name="connsiteY4" fmla="*/ 647700 h 1000458"/>
              <a:gd name="connsiteX5" fmla="*/ 971550 w 1800225"/>
              <a:gd name="connsiteY5" fmla="*/ 933450 h 1000458"/>
              <a:gd name="connsiteX6" fmla="*/ 1047750 w 1800225"/>
              <a:gd name="connsiteY6" fmla="*/ 571500 h 1000458"/>
              <a:gd name="connsiteX7" fmla="*/ 1143000 w 1800225"/>
              <a:gd name="connsiteY7" fmla="*/ 476250 h 1000458"/>
              <a:gd name="connsiteX8" fmla="*/ 1266825 w 1800225"/>
              <a:gd name="connsiteY8" fmla="*/ 523875 h 1000458"/>
              <a:gd name="connsiteX9" fmla="*/ 1476375 w 1800225"/>
              <a:gd name="connsiteY9" fmla="*/ 781050 h 1000458"/>
              <a:gd name="connsiteX10" fmla="*/ 1600200 w 1800225"/>
              <a:gd name="connsiteY10" fmla="*/ 228600 h 1000458"/>
              <a:gd name="connsiteX11" fmla="*/ 1743075 w 1800225"/>
              <a:gd name="connsiteY11" fmla="*/ 323850 h 1000458"/>
              <a:gd name="connsiteX12" fmla="*/ 1800225 w 1800225"/>
              <a:gd name="connsiteY12" fmla="*/ 104775 h 1000458"/>
              <a:gd name="connsiteX13" fmla="*/ 1762125 w 1800225"/>
              <a:gd name="connsiteY13" fmla="*/ 0 h 1000458"/>
              <a:gd name="connsiteX0" fmla="*/ 0 w 1803748"/>
              <a:gd name="connsiteY0" fmla="*/ 514350 h 1000458"/>
              <a:gd name="connsiteX1" fmla="*/ 104775 w 1803748"/>
              <a:gd name="connsiteY1" fmla="*/ 704850 h 1000458"/>
              <a:gd name="connsiteX2" fmla="*/ 228600 w 1803748"/>
              <a:gd name="connsiteY2" fmla="*/ 571500 h 1000458"/>
              <a:gd name="connsiteX3" fmla="*/ 390525 w 1803748"/>
              <a:gd name="connsiteY3" fmla="*/ 1000125 h 1000458"/>
              <a:gd name="connsiteX4" fmla="*/ 628650 w 1803748"/>
              <a:gd name="connsiteY4" fmla="*/ 647700 h 1000458"/>
              <a:gd name="connsiteX5" fmla="*/ 971550 w 1803748"/>
              <a:gd name="connsiteY5" fmla="*/ 933450 h 1000458"/>
              <a:gd name="connsiteX6" fmla="*/ 1047750 w 1803748"/>
              <a:gd name="connsiteY6" fmla="*/ 571500 h 1000458"/>
              <a:gd name="connsiteX7" fmla="*/ 1143000 w 1803748"/>
              <a:gd name="connsiteY7" fmla="*/ 476250 h 1000458"/>
              <a:gd name="connsiteX8" fmla="*/ 1266825 w 1803748"/>
              <a:gd name="connsiteY8" fmla="*/ 523875 h 1000458"/>
              <a:gd name="connsiteX9" fmla="*/ 1476375 w 1803748"/>
              <a:gd name="connsiteY9" fmla="*/ 781050 h 1000458"/>
              <a:gd name="connsiteX10" fmla="*/ 1600200 w 1803748"/>
              <a:gd name="connsiteY10" fmla="*/ 228600 h 1000458"/>
              <a:gd name="connsiteX11" fmla="*/ 1743075 w 1803748"/>
              <a:gd name="connsiteY11" fmla="*/ 323850 h 1000458"/>
              <a:gd name="connsiteX12" fmla="*/ 1800225 w 1803748"/>
              <a:gd name="connsiteY12" fmla="*/ 104775 h 1000458"/>
              <a:gd name="connsiteX13" fmla="*/ 1762125 w 1803748"/>
              <a:gd name="connsiteY13" fmla="*/ 0 h 100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3748" h="1000458">
                <a:moveTo>
                  <a:pt x="0" y="514350"/>
                </a:moveTo>
                <a:cubicBezTo>
                  <a:pt x="34925" y="577850"/>
                  <a:pt x="66675" y="695325"/>
                  <a:pt x="104775" y="704850"/>
                </a:cubicBezTo>
                <a:cubicBezTo>
                  <a:pt x="142875" y="714375"/>
                  <a:pt x="180975" y="522288"/>
                  <a:pt x="228600" y="571500"/>
                </a:cubicBezTo>
                <a:cubicBezTo>
                  <a:pt x="282575" y="714375"/>
                  <a:pt x="323850" y="987425"/>
                  <a:pt x="390525" y="1000125"/>
                </a:cubicBezTo>
                <a:cubicBezTo>
                  <a:pt x="457200" y="1012825"/>
                  <a:pt x="531813" y="658812"/>
                  <a:pt x="628650" y="647700"/>
                </a:cubicBezTo>
                <a:cubicBezTo>
                  <a:pt x="725487" y="636588"/>
                  <a:pt x="879475" y="977900"/>
                  <a:pt x="971550" y="933450"/>
                </a:cubicBezTo>
                <a:cubicBezTo>
                  <a:pt x="1063625" y="889000"/>
                  <a:pt x="1016000" y="603250"/>
                  <a:pt x="1047750" y="571500"/>
                </a:cubicBezTo>
                <a:cubicBezTo>
                  <a:pt x="1079500" y="539750"/>
                  <a:pt x="1096962" y="469900"/>
                  <a:pt x="1143000" y="476250"/>
                </a:cubicBezTo>
                <a:cubicBezTo>
                  <a:pt x="1189038" y="482600"/>
                  <a:pt x="1211263" y="473075"/>
                  <a:pt x="1266825" y="523875"/>
                </a:cubicBezTo>
                <a:cubicBezTo>
                  <a:pt x="1336675" y="609600"/>
                  <a:pt x="1420812" y="830263"/>
                  <a:pt x="1476375" y="781050"/>
                </a:cubicBezTo>
                <a:cubicBezTo>
                  <a:pt x="1531938" y="731837"/>
                  <a:pt x="1538287" y="258762"/>
                  <a:pt x="1600200" y="228600"/>
                </a:cubicBezTo>
                <a:cubicBezTo>
                  <a:pt x="1662113" y="198438"/>
                  <a:pt x="1695450" y="358775"/>
                  <a:pt x="1743075" y="323850"/>
                </a:cubicBezTo>
                <a:cubicBezTo>
                  <a:pt x="1790700" y="288925"/>
                  <a:pt x="1812925" y="139700"/>
                  <a:pt x="1800225" y="104775"/>
                </a:cubicBezTo>
                <a:lnTo>
                  <a:pt x="1762125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406780" y="1618516"/>
            <a:ext cx="134812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1181798" y="3770508"/>
            <a:ext cx="134812" cy="1659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8610601" y="1810758"/>
            <a:ext cx="0" cy="189109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>
            <a:off x="9963606" y="2348850"/>
            <a:ext cx="0" cy="27060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5. Source">
            <a:extLst>
              <a:ext uri="{FF2B5EF4-FFF2-40B4-BE49-F238E27FC236}">
                <a16:creationId xmlns:a16="http://schemas.microsoft.com/office/drawing/2014/main" id="{029712CD-06B1-5140-8A1C-6A30DC34CD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sp>
        <p:nvSpPr>
          <p:cNvPr id="24" name="Oval 23"/>
          <p:cNvSpPr>
            <a:spLocks/>
          </p:cNvSpPr>
          <p:nvPr/>
        </p:nvSpPr>
        <p:spPr>
          <a:xfrm>
            <a:off x="990760" y="2634370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Oval 66"/>
          <p:cNvSpPr>
            <a:spLocks/>
          </p:cNvSpPr>
          <p:nvPr/>
        </p:nvSpPr>
        <p:spPr>
          <a:xfrm>
            <a:off x="1032812" y="278333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Oval 67"/>
          <p:cNvSpPr>
            <a:spLocks/>
          </p:cNvSpPr>
          <p:nvPr/>
        </p:nvSpPr>
        <p:spPr>
          <a:xfrm>
            <a:off x="1059119" y="289786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Oval 68"/>
          <p:cNvSpPr>
            <a:spLocks/>
          </p:cNvSpPr>
          <p:nvPr/>
        </p:nvSpPr>
        <p:spPr>
          <a:xfrm>
            <a:off x="1251914" y="275818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Oval 69"/>
          <p:cNvSpPr>
            <a:spLocks/>
          </p:cNvSpPr>
          <p:nvPr/>
        </p:nvSpPr>
        <p:spPr>
          <a:xfrm>
            <a:off x="1334484" y="295011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Oval 70"/>
          <p:cNvSpPr>
            <a:spLocks/>
          </p:cNvSpPr>
          <p:nvPr/>
        </p:nvSpPr>
        <p:spPr>
          <a:xfrm>
            <a:off x="1817092" y="289591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1638403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1477216" y="3088860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1729516" y="30663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Oval 74"/>
          <p:cNvSpPr>
            <a:spLocks/>
          </p:cNvSpPr>
          <p:nvPr/>
        </p:nvSpPr>
        <p:spPr>
          <a:xfrm>
            <a:off x="2060811" y="302109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2315959" y="293444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Oval 76"/>
          <p:cNvSpPr>
            <a:spLocks/>
          </p:cNvSpPr>
          <p:nvPr/>
        </p:nvSpPr>
        <p:spPr>
          <a:xfrm>
            <a:off x="2130535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Oval 77"/>
          <p:cNvSpPr>
            <a:spLocks/>
          </p:cNvSpPr>
          <p:nvPr/>
        </p:nvSpPr>
        <p:spPr>
          <a:xfrm>
            <a:off x="1850026" y="269862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2085675" y="265687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>
            <a:spLocks/>
          </p:cNvSpPr>
          <p:nvPr/>
        </p:nvSpPr>
        <p:spPr>
          <a:xfrm>
            <a:off x="2397107" y="264768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1" name="Oval 80"/>
          <p:cNvSpPr>
            <a:spLocks/>
          </p:cNvSpPr>
          <p:nvPr/>
        </p:nvSpPr>
        <p:spPr>
          <a:xfrm>
            <a:off x="2577111" y="280580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/>
          </p:cNvSpPr>
          <p:nvPr/>
        </p:nvSpPr>
        <p:spPr>
          <a:xfrm>
            <a:off x="2868011" y="276234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3" name="Oval 82"/>
          <p:cNvSpPr>
            <a:spLocks/>
          </p:cNvSpPr>
          <p:nvPr/>
        </p:nvSpPr>
        <p:spPr>
          <a:xfrm>
            <a:off x="2608915" y="261003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Oval 83"/>
          <p:cNvSpPr>
            <a:spLocks/>
          </p:cNvSpPr>
          <p:nvPr/>
        </p:nvSpPr>
        <p:spPr>
          <a:xfrm>
            <a:off x="2517802" y="243532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Oval 84"/>
          <p:cNvSpPr>
            <a:spLocks/>
          </p:cNvSpPr>
          <p:nvPr/>
        </p:nvSpPr>
        <p:spPr>
          <a:xfrm>
            <a:off x="2745587" y="24685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/>
          <p:cNvSpPr>
            <a:spLocks/>
          </p:cNvSpPr>
          <p:nvPr/>
        </p:nvSpPr>
        <p:spPr>
          <a:xfrm>
            <a:off x="2869061" y="249980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Oval 93"/>
          <p:cNvSpPr>
            <a:spLocks/>
          </p:cNvSpPr>
          <p:nvPr/>
        </p:nvSpPr>
        <p:spPr>
          <a:xfrm>
            <a:off x="4854567" y="263436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5" name="Oval 94"/>
          <p:cNvSpPr>
            <a:spLocks/>
          </p:cNvSpPr>
          <p:nvPr/>
        </p:nvSpPr>
        <p:spPr>
          <a:xfrm>
            <a:off x="4896619" y="278332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Oval 95"/>
          <p:cNvSpPr>
            <a:spLocks/>
          </p:cNvSpPr>
          <p:nvPr/>
        </p:nvSpPr>
        <p:spPr>
          <a:xfrm>
            <a:off x="4922925" y="289785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7" name="Oval 96"/>
          <p:cNvSpPr>
            <a:spLocks/>
          </p:cNvSpPr>
          <p:nvPr/>
        </p:nvSpPr>
        <p:spPr>
          <a:xfrm>
            <a:off x="5115721" y="27581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8" name="Oval 97"/>
          <p:cNvSpPr>
            <a:spLocks/>
          </p:cNvSpPr>
          <p:nvPr/>
        </p:nvSpPr>
        <p:spPr>
          <a:xfrm>
            <a:off x="5198292" y="29501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9" name="Oval 98"/>
          <p:cNvSpPr>
            <a:spLocks/>
          </p:cNvSpPr>
          <p:nvPr/>
        </p:nvSpPr>
        <p:spPr>
          <a:xfrm>
            <a:off x="5680901" y="28959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0" name="Oval 99"/>
          <p:cNvSpPr>
            <a:spLocks/>
          </p:cNvSpPr>
          <p:nvPr/>
        </p:nvSpPr>
        <p:spPr>
          <a:xfrm>
            <a:off x="5502210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Oval 100"/>
          <p:cNvSpPr>
            <a:spLocks/>
          </p:cNvSpPr>
          <p:nvPr/>
        </p:nvSpPr>
        <p:spPr>
          <a:xfrm>
            <a:off x="5341023" y="308885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Oval 101"/>
          <p:cNvSpPr>
            <a:spLocks/>
          </p:cNvSpPr>
          <p:nvPr/>
        </p:nvSpPr>
        <p:spPr>
          <a:xfrm>
            <a:off x="5593323" y="306637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Oval 102"/>
          <p:cNvSpPr>
            <a:spLocks/>
          </p:cNvSpPr>
          <p:nvPr/>
        </p:nvSpPr>
        <p:spPr>
          <a:xfrm>
            <a:off x="5924618" y="302109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Oval 103"/>
          <p:cNvSpPr>
            <a:spLocks/>
          </p:cNvSpPr>
          <p:nvPr/>
        </p:nvSpPr>
        <p:spPr>
          <a:xfrm>
            <a:off x="6179765" y="293444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Oval 104"/>
          <p:cNvSpPr>
            <a:spLocks/>
          </p:cNvSpPr>
          <p:nvPr/>
        </p:nvSpPr>
        <p:spPr>
          <a:xfrm>
            <a:off x="5994342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Oval 105"/>
          <p:cNvSpPr>
            <a:spLocks/>
          </p:cNvSpPr>
          <p:nvPr/>
        </p:nvSpPr>
        <p:spPr>
          <a:xfrm>
            <a:off x="5713833" y="269862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Oval 106"/>
          <p:cNvSpPr>
            <a:spLocks/>
          </p:cNvSpPr>
          <p:nvPr/>
        </p:nvSpPr>
        <p:spPr>
          <a:xfrm>
            <a:off x="5949482" y="265687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Oval 107"/>
          <p:cNvSpPr>
            <a:spLocks/>
          </p:cNvSpPr>
          <p:nvPr/>
        </p:nvSpPr>
        <p:spPr>
          <a:xfrm>
            <a:off x="6260914" y="264768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/>
          <p:cNvSpPr>
            <a:spLocks/>
          </p:cNvSpPr>
          <p:nvPr/>
        </p:nvSpPr>
        <p:spPr>
          <a:xfrm>
            <a:off x="6440917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Oval 109"/>
          <p:cNvSpPr>
            <a:spLocks/>
          </p:cNvSpPr>
          <p:nvPr/>
        </p:nvSpPr>
        <p:spPr>
          <a:xfrm>
            <a:off x="6731817" y="276234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Oval 110"/>
          <p:cNvSpPr>
            <a:spLocks/>
          </p:cNvSpPr>
          <p:nvPr/>
        </p:nvSpPr>
        <p:spPr>
          <a:xfrm>
            <a:off x="6472722" y="261003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Oval 111"/>
          <p:cNvSpPr>
            <a:spLocks/>
          </p:cNvSpPr>
          <p:nvPr/>
        </p:nvSpPr>
        <p:spPr>
          <a:xfrm>
            <a:off x="6381609" y="243532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Oval 112"/>
          <p:cNvSpPr>
            <a:spLocks/>
          </p:cNvSpPr>
          <p:nvPr/>
        </p:nvSpPr>
        <p:spPr>
          <a:xfrm>
            <a:off x="6609392" y="24685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Oval 113"/>
          <p:cNvSpPr>
            <a:spLocks/>
          </p:cNvSpPr>
          <p:nvPr/>
        </p:nvSpPr>
        <p:spPr>
          <a:xfrm>
            <a:off x="6732867" y="249980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Oval 125"/>
          <p:cNvSpPr>
            <a:spLocks/>
          </p:cNvSpPr>
          <p:nvPr/>
        </p:nvSpPr>
        <p:spPr>
          <a:xfrm>
            <a:off x="8768998" y="263436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Oval 126"/>
          <p:cNvSpPr>
            <a:spLocks/>
          </p:cNvSpPr>
          <p:nvPr/>
        </p:nvSpPr>
        <p:spPr>
          <a:xfrm>
            <a:off x="8809188" y="278332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Oval 127"/>
          <p:cNvSpPr>
            <a:spLocks/>
          </p:cNvSpPr>
          <p:nvPr/>
        </p:nvSpPr>
        <p:spPr>
          <a:xfrm>
            <a:off x="8834330" y="2897858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9018588" y="275818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Oval 129"/>
          <p:cNvSpPr>
            <a:spLocks/>
          </p:cNvSpPr>
          <p:nvPr/>
        </p:nvSpPr>
        <p:spPr>
          <a:xfrm>
            <a:off x="9097503" y="29501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Oval 130"/>
          <p:cNvSpPr>
            <a:spLocks/>
          </p:cNvSpPr>
          <p:nvPr/>
        </p:nvSpPr>
        <p:spPr>
          <a:xfrm>
            <a:off x="9558743" y="289591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9387964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" name="Oval 132"/>
          <p:cNvSpPr>
            <a:spLocks/>
          </p:cNvSpPr>
          <p:nvPr/>
        </p:nvSpPr>
        <p:spPr>
          <a:xfrm>
            <a:off x="9233914" y="308885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Oval 133"/>
          <p:cNvSpPr>
            <a:spLocks/>
          </p:cNvSpPr>
          <p:nvPr/>
        </p:nvSpPr>
        <p:spPr>
          <a:xfrm>
            <a:off x="9475043" y="3066379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Oval 134"/>
          <p:cNvSpPr>
            <a:spLocks/>
          </p:cNvSpPr>
          <p:nvPr/>
        </p:nvSpPr>
        <p:spPr>
          <a:xfrm>
            <a:off x="9791668" y="3021096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Oval 135"/>
          <p:cNvSpPr>
            <a:spLocks/>
          </p:cNvSpPr>
          <p:nvPr/>
        </p:nvSpPr>
        <p:spPr>
          <a:xfrm>
            <a:off x="10035517" y="2934445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Oval 136"/>
          <p:cNvSpPr>
            <a:spLocks/>
          </p:cNvSpPr>
          <p:nvPr/>
        </p:nvSpPr>
        <p:spPr>
          <a:xfrm>
            <a:off x="9858306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8" name="Oval 137"/>
          <p:cNvSpPr>
            <a:spLocks/>
          </p:cNvSpPr>
          <p:nvPr/>
        </p:nvSpPr>
        <p:spPr>
          <a:xfrm>
            <a:off x="9590218" y="2698624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Oval 138"/>
          <p:cNvSpPr>
            <a:spLocks/>
          </p:cNvSpPr>
          <p:nvPr/>
        </p:nvSpPr>
        <p:spPr>
          <a:xfrm>
            <a:off x="9815432" y="265687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Oval 139"/>
          <p:cNvSpPr>
            <a:spLocks/>
          </p:cNvSpPr>
          <p:nvPr/>
        </p:nvSpPr>
        <p:spPr>
          <a:xfrm>
            <a:off x="10113074" y="2647683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Oval 140"/>
          <p:cNvSpPr>
            <a:spLocks/>
          </p:cNvSpPr>
          <p:nvPr/>
        </p:nvSpPr>
        <p:spPr>
          <a:xfrm>
            <a:off x="10285107" y="280580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Oval 141"/>
          <p:cNvSpPr>
            <a:spLocks/>
          </p:cNvSpPr>
          <p:nvPr/>
        </p:nvSpPr>
        <p:spPr>
          <a:xfrm>
            <a:off x="10563127" y="276234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" name="Oval 142"/>
          <p:cNvSpPr>
            <a:spLocks/>
          </p:cNvSpPr>
          <p:nvPr/>
        </p:nvSpPr>
        <p:spPr>
          <a:xfrm>
            <a:off x="10315503" y="2610037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Oval 143"/>
          <p:cNvSpPr>
            <a:spLocks/>
          </p:cNvSpPr>
          <p:nvPr/>
        </p:nvSpPr>
        <p:spPr>
          <a:xfrm>
            <a:off x="10228424" y="243532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Oval 144"/>
          <p:cNvSpPr>
            <a:spLocks/>
          </p:cNvSpPr>
          <p:nvPr/>
        </p:nvSpPr>
        <p:spPr>
          <a:xfrm>
            <a:off x="10446123" y="2468582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Oval 145"/>
          <p:cNvSpPr>
            <a:spLocks/>
          </p:cNvSpPr>
          <p:nvPr/>
        </p:nvSpPr>
        <p:spPr>
          <a:xfrm>
            <a:off x="10564129" y="2499801"/>
            <a:ext cx="91114" cy="914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9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08" y="841525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48" name="think-cell Slide" r:id="rId8" imgW="493" imgH="493" progId="TCLayout.ActiveDocument.1">
                  <p:embed/>
                </p:oleObj>
              </mc:Choice>
              <mc:Fallback>
                <p:oleObj name="think-cell Slide" r:id="rId8" imgW="493" imgH="493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15408" y="841525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6D0C7F5-2249-4C4D-9ED3-3624BA269A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93906" y="840335"/>
            <a:ext cx="119055" cy="11905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dirty="0"/>
              <a:t>A few definitions upfront...</a:t>
            </a:r>
          </a:p>
        </p:txBody>
      </p:sp>
      <p:sp>
        <p:nvSpPr>
          <p:cNvPr id="293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6715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72677" algn="l"/>
              </a:tabLst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Nvidia, Internet research, 1: Graphical Processing Units, 2: Amazon Web Services (First major cloud computing service)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885FABC-7911-4544-8128-6FCC8B76F266}"/>
              </a:ext>
            </a:extLst>
          </p:cNvPr>
          <p:cNvSpPr/>
          <p:nvPr/>
        </p:nvSpPr>
        <p:spPr>
          <a:xfrm>
            <a:off x="3230964" y="1444655"/>
            <a:ext cx="2304426" cy="4856031"/>
          </a:xfrm>
          <a:prstGeom prst="rect">
            <a:avLst/>
          </a:prstGeom>
          <a:solidFill>
            <a:schemeClr val="bg2">
              <a:lumMod val="50000"/>
              <a:alpha val="1686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AB9726-D593-474E-A291-020C53552B38}"/>
              </a:ext>
            </a:extLst>
          </p:cNvPr>
          <p:cNvSpPr/>
          <p:nvPr/>
        </p:nvSpPr>
        <p:spPr>
          <a:xfrm>
            <a:off x="6009422" y="1794762"/>
            <a:ext cx="2503214" cy="4498631"/>
          </a:xfrm>
          <a:prstGeom prst="rect">
            <a:avLst/>
          </a:prstGeom>
          <a:solidFill>
            <a:schemeClr val="accent6">
              <a:lumMod val="40000"/>
              <a:lumOff val="60000"/>
              <a:alpha val="1686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8F6A26-8A2E-4FBD-AFDF-D70EA03CE4EC}"/>
              </a:ext>
            </a:extLst>
          </p:cNvPr>
          <p:cNvSpPr/>
          <p:nvPr/>
        </p:nvSpPr>
        <p:spPr>
          <a:xfrm>
            <a:off x="9010388" y="2243499"/>
            <a:ext cx="2514100" cy="4043096"/>
          </a:xfrm>
          <a:prstGeom prst="rect">
            <a:avLst/>
          </a:prstGeom>
          <a:solidFill>
            <a:schemeClr val="bg1">
              <a:lumMod val="85000"/>
              <a:alpha val="1686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23C4979-C1DF-4E1A-9479-BEFB39904289}"/>
              </a:ext>
            </a:extLst>
          </p:cNvPr>
          <p:cNvSpPr/>
          <p:nvPr/>
        </p:nvSpPr>
        <p:spPr>
          <a:xfrm>
            <a:off x="475488" y="1116440"/>
            <a:ext cx="2304425" cy="5191084"/>
          </a:xfrm>
          <a:prstGeom prst="rect">
            <a:avLst/>
          </a:prstGeom>
          <a:solidFill>
            <a:schemeClr val="tx1">
              <a:lumMod val="50000"/>
              <a:lumOff val="50000"/>
              <a:alpha val="1686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249214" y="1141906"/>
            <a:ext cx="2011769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Artificial Intelligence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006449" y="1490678"/>
            <a:ext cx="1744067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9010388" y="1940621"/>
            <a:ext cx="1423467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Learning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0A918F-93E7-F142-8356-E66898F74BFC}"/>
              </a:ext>
            </a:extLst>
          </p:cNvPr>
          <p:cNvSpPr txBox="1"/>
          <p:nvPr/>
        </p:nvSpPr>
        <p:spPr>
          <a:xfrm>
            <a:off x="475488" y="830334"/>
            <a:ext cx="1859483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4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Probability Theory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6491D787-C037-4D7D-869E-5CED8A8FCA50}"/>
              </a:ext>
            </a:extLst>
          </p:cNvPr>
          <p:cNvCxnSpPr>
            <a:cxnSpLocks/>
          </p:cNvCxnSpPr>
          <p:nvPr/>
        </p:nvCxnSpPr>
        <p:spPr>
          <a:xfrm>
            <a:off x="3007640" y="1435157"/>
            <a:ext cx="0" cy="4851437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C5749804-F03F-4818-B0BE-CEA7206C32C9}"/>
              </a:ext>
            </a:extLst>
          </p:cNvPr>
          <p:cNvCxnSpPr>
            <a:cxnSpLocks/>
          </p:cNvCxnSpPr>
          <p:nvPr/>
        </p:nvCxnSpPr>
        <p:spPr>
          <a:xfrm>
            <a:off x="5740116" y="1809995"/>
            <a:ext cx="0" cy="4476600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9E6A49D0-EEAD-4F4A-AF30-E24693412CD9}"/>
              </a:ext>
            </a:extLst>
          </p:cNvPr>
          <p:cNvCxnSpPr>
            <a:cxnSpLocks/>
          </p:cNvCxnSpPr>
          <p:nvPr/>
        </p:nvCxnSpPr>
        <p:spPr>
          <a:xfrm>
            <a:off x="8707100" y="2243499"/>
            <a:ext cx="0" cy="4043096"/>
          </a:xfrm>
          <a:prstGeom prst="line">
            <a:avLst/>
          </a:prstGeom>
          <a:ln>
            <a:solidFill>
              <a:schemeClr val="accent6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08670" name="Picture 62" descr="Image result for IBM chess computer">
            <a:extLst>
              <a:ext uri="{FF2B5EF4-FFF2-40B4-BE49-F238E27FC236}">
                <a16:creationId xmlns:a16="http://schemas.microsoft.com/office/drawing/2014/main" id="{487B5E8D-A733-40B6-89F0-729F6E3C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607" y="1809995"/>
            <a:ext cx="1675140" cy="14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8767B0A-D4DE-4F5A-909A-830ADD4DC917}"/>
              </a:ext>
            </a:extLst>
          </p:cNvPr>
          <p:cNvGrpSpPr/>
          <p:nvPr/>
        </p:nvGrpSpPr>
        <p:grpSpPr>
          <a:xfrm>
            <a:off x="6483410" y="2333683"/>
            <a:ext cx="1555238" cy="1006400"/>
            <a:chOff x="7351300" y="4657800"/>
            <a:chExt cx="704075" cy="471882"/>
          </a:xfrm>
          <a:solidFill>
            <a:schemeClr val="tx1"/>
          </a:solidFill>
        </p:grpSpPr>
        <p:sp>
          <p:nvSpPr>
            <p:cNvPr id="134" name="CustomIcon">
              <a:extLst>
                <a:ext uri="{FF2B5EF4-FFF2-40B4-BE49-F238E27FC236}">
                  <a16:creationId xmlns:a16="http://schemas.microsoft.com/office/drawing/2014/main" id="{E4B71838-1052-44CA-BB7B-00CB89F269CE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351300" y="4657800"/>
              <a:ext cx="500380" cy="331190"/>
            </a:xfrm>
            <a:custGeom>
              <a:avLst/>
              <a:gdLst>
                <a:gd name="T0" fmla="*/ 3200 w 3200"/>
                <a:gd name="T1" fmla="*/ 64 h 2114"/>
                <a:gd name="T2" fmla="*/ 3199 w 3200"/>
                <a:gd name="T3" fmla="*/ 57 h 2114"/>
                <a:gd name="T4" fmla="*/ 3197 w 3200"/>
                <a:gd name="T5" fmla="*/ 51 h 2114"/>
                <a:gd name="T6" fmla="*/ 3196 w 3200"/>
                <a:gd name="T7" fmla="*/ 46 h 2114"/>
                <a:gd name="T8" fmla="*/ 3194 w 3200"/>
                <a:gd name="T9" fmla="*/ 42 h 2114"/>
                <a:gd name="T10" fmla="*/ 3191 w 3200"/>
                <a:gd name="T11" fmla="*/ 36 h 2114"/>
                <a:gd name="T12" fmla="*/ 3187 w 3200"/>
                <a:gd name="T13" fmla="*/ 30 h 2114"/>
                <a:gd name="T14" fmla="*/ 3183 w 3200"/>
                <a:gd name="T15" fmla="*/ 25 h 2114"/>
                <a:gd name="T16" fmla="*/ 3179 w 3200"/>
                <a:gd name="T17" fmla="*/ 20 h 2114"/>
                <a:gd name="T18" fmla="*/ 3174 w 3200"/>
                <a:gd name="T19" fmla="*/ 16 h 2114"/>
                <a:gd name="T20" fmla="*/ 3167 w 3200"/>
                <a:gd name="T21" fmla="*/ 11 h 2114"/>
                <a:gd name="T22" fmla="*/ 3162 w 3200"/>
                <a:gd name="T23" fmla="*/ 8 h 2114"/>
                <a:gd name="T24" fmla="*/ 3156 w 3200"/>
                <a:gd name="T25" fmla="*/ 5 h 2114"/>
                <a:gd name="T26" fmla="*/ 3149 w 3200"/>
                <a:gd name="T27" fmla="*/ 2 h 2114"/>
                <a:gd name="T28" fmla="*/ 3142 w 3200"/>
                <a:gd name="T29" fmla="*/ 1 h 2114"/>
                <a:gd name="T30" fmla="*/ 3136 w 3200"/>
                <a:gd name="T31" fmla="*/ 0 h 2114"/>
                <a:gd name="T32" fmla="*/ 71 w 3200"/>
                <a:gd name="T33" fmla="*/ 0 h 2114"/>
                <a:gd name="T34" fmla="*/ 62 w 3200"/>
                <a:gd name="T35" fmla="*/ 0 h 2114"/>
                <a:gd name="T36" fmla="*/ 56 w 3200"/>
                <a:gd name="T37" fmla="*/ 1 h 2114"/>
                <a:gd name="T38" fmla="*/ 49 w 3200"/>
                <a:gd name="T39" fmla="*/ 3 h 2114"/>
                <a:gd name="T40" fmla="*/ 42 w 3200"/>
                <a:gd name="T41" fmla="*/ 6 h 2114"/>
                <a:gd name="T42" fmla="*/ 36 w 3200"/>
                <a:gd name="T43" fmla="*/ 9 h 2114"/>
                <a:gd name="T44" fmla="*/ 31 w 3200"/>
                <a:gd name="T45" fmla="*/ 12 h 2114"/>
                <a:gd name="T46" fmla="*/ 25 w 3200"/>
                <a:gd name="T47" fmla="*/ 16 h 2114"/>
                <a:gd name="T48" fmla="*/ 20 w 3200"/>
                <a:gd name="T49" fmla="*/ 21 h 2114"/>
                <a:gd name="T50" fmla="*/ 16 w 3200"/>
                <a:gd name="T51" fmla="*/ 26 h 2114"/>
                <a:gd name="T52" fmla="*/ 12 w 3200"/>
                <a:gd name="T53" fmla="*/ 31 h 2114"/>
                <a:gd name="T54" fmla="*/ 8 w 3200"/>
                <a:gd name="T55" fmla="*/ 38 h 2114"/>
                <a:gd name="T56" fmla="*/ 5 w 3200"/>
                <a:gd name="T57" fmla="*/ 45 h 2114"/>
                <a:gd name="T58" fmla="*/ 4 w 3200"/>
                <a:gd name="T59" fmla="*/ 48 h 2114"/>
                <a:gd name="T60" fmla="*/ 2 w 3200"/>
                <a:gd name="T61" fmla="*/ 54 h 2114"/>
                <a:gd name="T62" fmla="*/ 0 w 3200"/>
                <a:gd name="T63" fmla="*/ 63 h 2114"/>
                <a:gd name="T64" fmla="*/ 0 w 3200"/>
                <a:gd name="T65" fmla="*/ 70 h 2114"/>
                <a:gd name="T66" fmla="*/ 0 w 3200"/>
                <a:gd name="T67" fmla="*/ 2044 h 2114"/>
                <a:gd name="T68" fmla="*/ 3129 w 3200"/>
                <a:gd name="T69" fmla="*/ 2114 h 2114"/>
                <a:gd name="T70" fmla="*/ 3200 w 3200"/>
                <a:gd name="T71" fmla="*/ 70 h 2114"/>
                <a:gd name="T72" fmla="*/ 2934 w 3200"/>
                <a:gd name="T73" fmla="*/ 141 h 2114"/>
                <a:gd name="T74" fmla="*/ 266 w 3200"/>
                <a:gd name="T75" fmla="*/ 141 h 2114"/>
                <a:gd name="T76" fmla="*/ 142 w 3200"/>
                <a:gd name="T77" fmla="*/ 1973 h 2114"/>
                <a:gd name="T78" fmla="*/ 1555 w 3200"/>
                <a:gd name="T79" fmla="*/ 1406 h 2114"/>
                <a:gd name="T80" fmla="*/ 1645 w 3200"/>
                <a:gd name="T81" fmla="*/ 1406 h 2114"/>
                <a:gd name="T82" fmla="*/ 3058 w 3200"/>
                <a:gd name="T83" fmla="*/ 197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00" h="2114">
                  <a:moveTo>
                    <a:pt x="3200" y="70"/>
                  </a:moveTo>
                  <a:cubicBezTo>
                    <a:pt x="3200" y="68"/>
                    <a:pt x="3200" y="66"/>
                    <a:pt x="3200" y="64"/>
                  </a:cubicBezTo>
                  <a:cubicBezTo>
                    <a:pt x="3200" y="64"/>
                    <a:pt x="3200" y="63"/>
                    <a:pt x="3200" y="63"/>
                  </a:cubicBezTo>
                  <a:cubicBezTo>
                    <a:pt x="3199" y="61"/>
                    <a:pt x="3199" y="59"/>
                    <a:pt x="3199" y="57"/>
                  </a:cubicBezTo>
                  <a:cubicBezTo>
                    <a:pt x="3198" y="56"/>
                    <a:pt x="3198" y="55"/>
                    <a:pt x="3198" y="55"/>
                  </a:cubicBezTo>
                  <a:cubicBezTo>
                    <a:pt x="3198" y="53"/>
                    <a:pt x="3197" y="52"/>
                    <a:pt x="3197" y="51"/>
                  </a:cubicBezTo>
                  <a:cubicBezTo>
                    <a:pt x="3197" y="50"/>
                    <a:pt x="3197" y="49"/>
                    <a:pt x="3196" y="48"/>
                  </a:cubicBezTo>
                  <a:cubicBezTo>
                    <a:pt x="3196" y="47"/>
                    <a:pt x="3196" y="47"/>
                    <a:pt x="3196" y="46"/>
                  </a:cubicBezTo>
                  <a:cubicBezTo>
                    <a:pt x="3196" y="46"/>
                    <a:pt x="3195" y="45"/>
                    <a:pt x="3195" y="45"/>
                  </a:cubicBezTo>
                  <a:cubicBezTo>
                    <a:pt x="3195" y="44"/>
                    <a:pt x="3194" y="43"/>
                    <a:pt x="3194" y="42"/>
                  </a:cubicBezTo>
                  <a:cubicBezTo>
                    <a:pt x="3193" y="41"/>
                    <a:pt x="3193" y="40"/>
                    <a:pt x="3192" y="38"/>
                  </a:cubicBezTo>
                  <a:cubicBezTo>
                    <a:pt x="3192" y="38"/>
                    <a:pt x="3192" y="37"/>
                    <a:pt x="3191" y="36"/>
                  </a:cubicBezTo>
                  <a:cubicBezTo>
                    <a:pt x="3190" y="35"/>
                    <a:pt x="3189" y="33"/>
                    <a:pt x="3188" y="31"/>
                  </a:cubicBezTo>
                  <a:cubicBezTo>
                    <a:pt x="3188" y="31"/>
                    <a:pt x="3187" y="30"/>
                    <a:pt x="3187" y="30"/>
                  </a:cubicBezTo>
                  <a:cubicBezTo>
                    <a:pt x="3186" y="29"/>
                    <a:pt x="3185" y="27"/>
                    <a:pt x="3184" y="26"/>
                  </a:cubicBezTo>
                  <a:cubicBezTo>
                    <a:pt x="3184" y="26"/>
                    <a:pt x="3184" y="25"/>
                    <a:pt x="3183" y="25"/>
                  </a:cubicBezTo>
                  <a:cubicBezTo>
                    <a:pt x="3182" y="23"/>
                    <a:pt x="3181" y="22"/>
                    <a:pt x="3180" y="21"/>
                  </a:cubicBezTo>
                  <a:cubicBezTo>
                    <a:pt x="3180" y="21"/>
                    <a:pt x="3179" y="20"/>
                    <a:pt x="3179" y="20"/>
                  </a:cubicBezTo>
                  <a:cubicBezTo>
                    <a:pt x="3177" y="19"/>
                    <a:pt x="3176" y="17"/>
                    <a:pt x="3175" y="16"/>
                  </a:cubicBezTo>
                  <a:cubicBezTo>
                    <a:pt x="3175" y="16"/>
                    <a:pt x="3174" y="16"/>
                    <a:pt x="3174" y="16"/>
                  </a:cubicBezTo>
                  <a:cubicBezTo>
                    <a:pt x="3173" y="15"/>
                    <a:pt x="3171" y="13"/>
                    <a:pt x="3169" y="12"/>
                  </a:cubicBezTo>
                  <a:cubicBezTo>
                    <a:pt x="3169" y="12"/>
                    <a:pt x="3168" y="11"/>
                    <a:pt x="3167" y="11"/>
                  </a:cubicBezTo>
                  <a:cubicBezTo>
                    <a:pt x="3166" y="10"/>
                    <a:pt x="3165" y="10"/>
                    <a:pt x="3164" y="9"/>
                  </a:cubicBezTo>
                  <a:cubicBezTo>
                    <a:pt x="3163" y="8"/>
                    <a:pt x="3163" y="8"/>
                    <a:pt x="3162" y="8"/>
                  </a:cubicBezTo>
                  <a:cubicBezTo>
                    <a:pt x="3161" y="7"/>
                    <a:pt x="3160" y="7"/>
                    <a:pt x="3158" y="6"/>
                  </a:cubicBezTo>
                  <a:cubicBezTo>
                    <a:pt x="3158" y="6"/>
                    <a:pt x="3157" y="5"/>
                    <a:pt x="3156" y="5"/>
                  </a:cubicBezTo>
                  <a:cubicBezTo>
                    <a:pt x="3154" y="4"/>
                    <a:pt x="3153" y="4"/>
                    <a:pt x="3151" y="3"/>
                  </a:cubicBezTo>
                  <a:cubicBezTo>
                    <a:pt x="3150" y="3"/>
                    <a:pt x="3149" y="3"/>
                    <a:pt x="3149" y="2"/>
                  </a:cubicBezTo>
                  <a:cubicBezTo>
                    <a:pt x="3147" y="2"/>
                    <a:pt x="3146" y="2"/>
                    <a:pt x="3144" y="1"/>
                  </a:cubicBezTo>
                  <a:cubicBezTo>
                    <a:pt x="3144" y="1"/>
                    <a:pt x="3143" y="1"/>
                    <a:pt x="3142" y="1"/>
                  </a:cubicBezTo>
                  <a:cubicBezTo>
                    <a:pt x="3141" y="1"/>
                    <a:pt x="3139" y="0"/>
                    <a:pt x="3138" y="0"/>
                  </a:cubicBezTo>
                  <a:cubicBezTo>
                    <a:pt x="3137" y="0"/>
                    <a:pt x="3136" y="0"/>
                    <a:pt x="3136" y="0"/>
                  </a:cubicBezTo>
                  <a:cubicBezTo>
                    <a:pt x="3134" y="0"/>
                    <a:pt x="3131" y="0"/>
                    <a:pt x="312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9" y="0"/>
                    <a:pt x="66" y="0"/>
                    <a:pt x="64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61" y="0"/>
                    <a:pt x="59" y="1"/>
                    <a:pt x="58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4" y="2"/>
                    <a:pt x="53" y="2"/>
                    <a:pt x="51" y="2"/>
                  </a:cubicBezTo>
                  <a:cubicBezTo>
                    <a:pt x="51" y="3"/>
                    <a:pt x="50" y="3"/>
                    <a:pt x="49" y="3"/>
                  </a:cubicBezTo>
                  <a:cubicBezTo>
                    <a:pt x="47" y="4"/>
                    <a:pt x="46" y="4"/>
                    <a:pt x="44" y="5"/>
                  </a:cubicBezTo>
                  <a:cubicBezTo>
                    <a:pt x="43" y="5"/>
                    <a:pt x="42" y="6"/>
                    <a:pt x="42" y="6"/>
                  </a:cubicBezTo>
                  <a:cubicBezTo>
                    <a:pt x="40" y="7"/>
                    <a:pt x="39" y="7"/>
                    <a:pt x="38" y="8"/>
                  </a:cubicBezTo>
                  <a:cubicBezTo>
                    <a:pt x="37" y="8"/>
                    <a:pt x="37" y="8"/>
                    <a:pt x="36" y="9"/>
                  </a:cubicBezTo>
                  <a:cubicBezTo>
                    <a:pt x="35" y="10"/>
                    <a:pt x="34" y="10"/>
                    <a:pt x="33" y="11"/>
                  </a:cubicBezTo>
                  <a:cubicBezTo>
                    <a:pt x="32" y="11"/>
                    <a:pt x="31" y="12"/>
                    <a:pt x="31" y="12"/>
                  </a:cubicBezTo>
                  <a:cubicBezTo>
                    <a:pt x="29" y="13"/>
                    <a:pt x="27" y="15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7"/>
                    <a:pt x="23" y="19"/>
                    <a:pt x="21" y="20"/>
                  </a:cubicBezTo>
                  <a:cubicBezTo>
                    <a:pt x="21" y="20"/>
                    <a:pt x="20" y="21"/>
                    <a:pt x="20" y="21"/>
                  </a:cubicBezTo>
                  <a:cubicBezTo>
                    <a:pt x="19" y="22"/>
                    <a:pt x="18" y="23"/>
                    <a:pt x="17" y="25"/>
                  </a:cubicBezTo>
                  <a:cubicBezTo>
                    <a:pt x="16" y="25"/>
                    <a:pt x="16" y="26"/>
                    <a:pt x="16" y="26"/>
                  </a:cubicBezTo>
                  <a:cubicBezTo>
                    <a:pt x="15" y="27"/>
                    <a:pt x="14" y="29"/>
                    <a:pt x="13" y="30"/>
                  </a:cubicBezTo>
                  <a:cubicBezTo>
                    <a:pt x="13" y="30"/>
                    <a:pt x="12" y="31"/>
                    <a:pt x="12" y="31"/>
                  </a:cubicBezTo>
                  <a:cubicBezTo>
                    <a:pt x="11" y="33"/>
                    <a:pt x="10" y="35"/>
                    <a:pt x="9" y="36"/>
                  </a:cubicBezTo>
                  <a:cubicBezTo>
                    <a:pt x="8" y="37"/>
                    <a:pt x="8" y="38"/>
                    <a:pt x="8" y="38"/>
                  </a:cubicBezTo>
                  <a:cubicBezTo>
                    <a:pt x="7" y="40"/>
                    <a:pt x="7" y="41"/>
                    <a:pt x="6" y="42"/>
                  </a:cubicBezTo>
                  <a:cubicBezTo>
                    <a:pt x="6" y="43"/>
                    <a:pt x="5" y="44"/>
                    <a:pt x="5" y="45"/>
                  </a:cubicBezTo>
                  <a:cubicBezTo>
                    <a:pt x="5" y="45"/>
                    <a:pt x="4" y="46"/>
                    <a:pt x="4" y="46"/>
                  </a:cubicBezTo>
                  <a:cubicBezTo>
                    <a:pt x="4" y="47"/>
                    <a:pt x="4" y="47"/>
                    <a:pt x="4" y="48"/>
                  </a:cubicBezTo>
                  <a:cubicBezTo>
                    <a:pt x="3" y="49"/>
                    <a:pt x="3" y="50"/>
                    <a:pt x="3" y="51"/>
                  </a:cubicBezTo>
                  <a:cubicBezTo>
                    <a:pt x="3" y="52"/>
                    <a:pt x="2" y="53"/>
                    <a:pt x="2" y="54"/>
                  </a:cubicBezTo>
                  <a:cubicBezTo>
                    <a:pt x="2" y="55"/>
                    <a:pt x="2" y="56"/>
                    <a:pt x="1" y="57"/>
                  </a:cubicBezTo>
                  <a:cubicBezTo>
                    <a:pt x="1" y="59"/>
                    <a:pt x="1" y="61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2044"/>
                    <a:pt x="0" y="2044"/>
                    <a:pt x="0" y="2044"/>
                  </a:cubicBezTo>
                  <a:cubicBezTo>
                    <a:pt x="0" y="2083"/>
                    <a:pt x="32" y="2114"/>
                    <a:pt x="71" y="2114"/>
                  </a:cubicBezTo>
                  <a:cubicBezTo>
                    <a:pt x="3129" y="2114"/>
                    <a:pt x="3129" y="2114"/>
                    <a:pt x="3129" y="2114"/>
                  </a:cubicBezTo>
                  <a:cubicBezTo>
                    <a:pt x="3168" y="2114"/>
                    <a:pt x="3200" y="2083"/>
                    <a:pt x="3200" y="2044"/>
                  </a:cubicBezTo>
                  <a:cubicBezTo>
                    <a:pt x="3200" y="70"/>
                    <a:pt x="3200" y="70"/>
                    <a:pt x="3200" y="70"/>
                  </a:cubicBezTo>
                  <a:cubicBezTo>
                    <a:pt x="3200" y="70"/>
                    <a:pt x="3200" y="70"/>
                    <a:pt x="3200" y="70"/>
                  </a:cubicBezTo>
                  <a:close/>
                  <a:moveTo>
                    <a:pt x="2934" y="141"/>
                  </a:moveTo>
                  <a:cubicBezTo>
                    <a:pt x="1600" y="1259"/>
                    <a:pt x="1600" y="1259"/>
                    <a:pt x="1600" y="1259"/>
                  </a:cubicBezTo>
                  <a:cubicBezTo>
                    <a:pt x="266" y="141"/>
                    <a:pt x="266" y="141"/>
                    <a:pt x="266" y="141"/>
                  </a:cubicBezTo>
                  <a:lnTo>
                    <a:pt x="2934" y="141"/>
                  </a:lnTo>
                  <a:close/>
                  <a:moveTo>
                    <a:pt x="142" y="1973"/>
                  </a:moveTo>
                  <a:cubicBezTo>
                    <a:pt x="142" y="222"/>
                    <a:pt x="142" y="222"/>
                    <a:pt x="142" y="222"/>
                  </a:cubicBezTo>
                  <a:cubicBezTo>
                    <a:pt x="1555" y="1406"/>
                    <a:pt x="1555" y="1406"/>
                    <a:pt x="1555" y="1406"/>
                  </a:cubicBezTo>
                  <a:cubicBezTo>
                    <a:pt x="1568" y="1417"/>
                    <a:pt x="1584" y="1423"/>
                    <a:pt x="1600" y="1423"/>
                  </a:cubicBezTo>
                  <a:cubicBezTo>
                    <a:pt x="1616" y="1423"/>
                    <a:pt x="1632" y="1417"/>
                    <a:pt x="1645" y="1406"/>
                  </a:cubicBezTo>
                  <a:cubicBezTo>
                    <a:pt x="3058" y="222"/>
                    <a:pt x="3058" y="222"/>
                    <a:pt x="3058" y="222"/>
                  </a:cubicBezTo>
                  <a:cubicBezTo>
                    <a:pt x="3058" y="1973"/>
                    <a:pt x="3058" y="1973"/>
                    <a:pt x="3058" y="1973"/>
                  </a:cubicBezTo>
                  <a:lnTo>
                    <a:pt x="142" y="1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FFFF">
                      <a:alpha val="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38" tIns="45720" rIns="91438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35" name="CustomIcon">
              <a:extLst>
                <a:ext uri="{FF2B5EF4-FFF2-40B4-BE49-F238E27FC236}">
                  <a16:creationId xmlns:a16="http://schemas.microsoft.com/office/drawing/2014/main" id="{F481BC8E-074C-4141-918C-313D4DCB7992}"/>
                </a:ext>
              </a:extLst>
            </p:cNvPr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>
            <a:xfrm>
              <a:off x="7724183" y="4798491"/>
              <a:ext cx="331192" cy="331191"/>
              <a:chOff x="0" y="1588"/>
              <a:chExt cx="619126" cy="619125"/>
            </a:xfrm>
            <a:grpFill/>
          </p:grpSpPr>
          <p:sp>
            <p:nvSpPr>
              <p:cNvPr id="136" name="Freeform 572">
                <a:extLst>
                  <a:ext uri="{FF2B5EF4-FFF2-40B4-BE49-F238E27FC236}">
                    <a16:creationId xmlns:a16="http://schemas.microsoft.com/office/drawing/2014/main" id="{128CDE07-92AC-4A8E-82C2-BC636568D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75" y="209550"/>
                <a:ext cx="28575" cy="333375"/>
              </a:xfrm>
              <a:custGeom>
                <a:avLst/>
                <a:gdLst>
                  <a:gd name="T0" fmla="*/ 10 w 19"/>
                  <a:gd name="T1" fmla="*/ 0 h 229"/>
                  <a:gd name="T2" fmla="*/ 0 w 19"/>
                  <a:gd name="T3" fmla="*/ 9 h 229"/>
                  <a:gd name="T4" fmla="*/ 0 w 19"/>
                  <a:gd name="T5" fmla="*/ 220 h 229"/>
                  <a:gd name="T6" fmla="*/ 10 w 19"/>
                  <a:gd name="T7" fmla="*/ 229 h 229"/>
                  <a:gd name="T8" fmla="*/ 19 w 19"/>
                  <a:gd name="T9" fmla="*/ 220 h 229"/>
                  <a:gd name="T10" fmla="*/ 19 w 19"/>
                  <a:gd name="T11" fmla="*/ 9 h 229"/>
                  <a:gd name="T12" fmla="*/ 10 w 19"/>
                  <a:gd name="T1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29">
                    <a:moveTo>
                      <a:pt x="10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6"/>
                      <a:pt x="5" y="229"/>
                      <a:pt x="10" y="229"/>
                    </a:cubicBezTo>
                    <a:cubicBezTo>
                      <a:pt x="15" y="229"/>
                      <a:pt x="19" y="226"/>
                      <a:pt x="19" y="22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rgbClr val="FFFFFF">
                        <a:alpha val="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9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37" name="Freeform 573">
                <a:extLst>
                  <a:ext uri="{FF2B5EF4-FFF2-40B4-BE49-F238E27FC236}">
                    <a16:creationId xmlns:a16="http://schemas.microsoft.com/office/drawing/2014/main" id="{EF6D878C-1BF8-481F-942E-158E68CBE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" y="209550"/>
                <a:ext cx="25400" cy="333375"/>
              </a:xfrm>
              <a:custGeom>
                <a:avLst/>
                <a:gdLst>
                  <a:gd name="T0" fmla="*/ 9 w 18"/>
                  <a:gd name="T1" fmla="*/ 0 h 229"/>
                  <a:gd name="T2" fmla="*/ 0 w 18"/>
                  <a:gd name="T3" fmla="*/ 9 h 229"/>
                  <a:gd name="T4" fmla="*/ 0 w 18"/>
                  <a:gd name="T5" fmla="*/ 220 h 229"/>
                  <a:gd name="T6" fmla="*/ 9 w 18"/>
                  <a:gd name="T7" fmla="*/ 229 h 229"/>
                  <a:gd name="T8" fmla="*/ 18 w 18"/>
                  <a:gd name="T9" fmla="*/ 220 h 229"/>
                  <a:gd name="T10" fmla="*/ 18 w 18"/>
                  <a:gd name="T11" fmla="*/ 9 h 229"/>
                  <a:gd name="T12" fmla="*/ 9 w 18"/>
                  <a:gd name="T1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29">
                    <a:moveTo>
                      <a:pt x="9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6"/>
                      <a:pt x="5" y="229"/>
                      <a:pt x="9" y="229"/>
                    </a:cubicBezTo>
                    <a:cubicBezTo>
                      <a:pt x="14" y="229"/>
                      <a:pt x="18" y="226"/>
                      <a:pt x="18" y="22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rgbClr val="FFFFFF">
                        <a:alpha val="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9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38" name="Freeform 574">
                <a:extLst>
                  <a:ext uri="{FF2B5EF4-FFF2-40B4-BE49-F238E27FC236}">
                    <a16:creationId xmlns:a16="http://schemas.microsoft.com/office/drawing/2014/main" id="{05BC30A6-C624-4B22-8BB0-A637F62B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8" y="209550"/>
                <a:ext cx="26988" cy="333375"/>
              </a:xfrm>
              <a:custGeom>
                <a:avLst/>
                <a:gdLst>
                  <a:gd name="T0" fmla="*/ 9 w 18"/>
                  <a:gd name="T1" fmla="*/ 0 h 229"/>
                  <a:gd name="T2" fmla="*/ 0 w 18"/>
                  <a:gd name="T3" fmla="*/ 9 h 229"/>
                  <a:gd name="T4" fmla="*/ 0 w 18"/>
                  <a:gd name="T5" fmla="*/ 220 h 229"/>
                  <a:gd name="T6" fmla="*/ 9 w 18"/>
                  <a:gd name="T7" fmla="*/ 229 h 229"/>
                  <a:gd name="T8" fmla="*/ 18 w 18"/>
                  <a:gd name="T9" fmla="*/ 220 h 229"/>
                  <a:gd name="T10" fmla="*/ 18 w 18"/>
                  <a:gd name="T11" fmla="*/ 9 h 229"/>
                  <a:gd name="T12" fmla="*/ 9 w 18"/>
                  <a:gd name="T1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2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26"/>
                      <a:pt x="4" y="229"/>
                      <a:pt x="9" y="229"/>
                    </a:cubicBezTo>
                    <a:cubicBezTo>
                      <a:pt x="14" y="229"/>
                      <a:pt x="18" y="226"/>
                      <a:pt x="18" y="22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rgbClr val="FFFFFF">
                        <a:alpha val="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9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39" name="Freeform 575">
                <a:extLst>
                  <a:ext uri="{FF2B5EF4-FFF2-40B4-BE49-F238E27FC236}">
                    <a16:creationId xmlns:a16="http://schemas.microsoft.com/office/drawing/2014/main" id="{FEE67D75-C75A-403C-8322-77C22F3965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1588"/>
                <a:ext cx="619126" cy="619125"/>
              </a:xfrm>
              <a:custGeom>
                <a:avLst/>
                <a:gdLst>
                  <a:gd name="T0" fmla="*/ 415 w 424"/>
                  <a:gd name="T1" fmla="*/ 79 h 424"/>
                  <a:gd name="T2" fmla="*/ 371 w 424"/>
                  <a:gd name="T3" fmla="*/ 79 h 424"/>
                  <a:gd name="T4" fmla="*/ 354 w 424"/>
                  <a:gd name="T5" fmla="*/ 79 h 424"/>
                  <a:gd name="T6" fmla="*/ 354 w 424"/>
                  <a:gd name="T7" fmla="*/ 27 h 424"/>
                  <a:gd name="T8" fmla="*/ 326 w 424"/>
                  <a:gd name="T9" fmla="*/ 0 h 424"/>
                  <a:gd name="T10" fmla="*/ 98 w 424"/>
                  <a:gd name="T11" fmla="*/ 0 h 424"/>
                  <a:gd name="T12" fmla="*/ 71 w 424"/>
                  <a:gd name="T13" fmla="*/ 27 h 424"/>
                  <a:gd name="T14" fmla="*/ 71 w 424"/>
                  <a:gd name="T15" fmla="*/ 79 h 424"/>
                  <a:gd name="T16" fmla="*/ 53 w 424"/>
                  <a:gd name="T17" fmla="*/ 79 h 424"/>
                  <a:gd name="T18" fmla="*/ 9 w 424"/>
                  <a:gd name="T19" fmla="*/ 79 h 424"/>
                  <a:gd name="T20" fmla="*/ 0 w 424"/>
                  <a:gd name="T21" fmla="*/ 88 h 424"/>
                  <a:gd name="T22" fmla="*/ 9 w 424"/>
                  <a:gd name="T23" fmla="*/ 97 h 424"/>
                  <a:gd name="T24" fmla="*/ 44 w 424"/>
                  <a:gd name="T25" fmla="*/ 97 h 424"/>
                  <a:gd name="T26" fmla="*/ 69 w 424"/>
                  <a:gd name="T27" fmla="*/ 416 h 424"/>
                  <a:gd name="T28" fmla="*/ 78 w 424"/>
                  <a:gd name="T29" fmla="*/ 424 h 424"/>
                  <a:gd name="T30" fmla="*/ 345 w 424"/>
                  <a:gd name="T31" fmla="*/ 424 h 424"/>
                  <a:gd name="T32" fmla="*/ 354 w 424"/>
                  <a:gd name="T33" fmla="*/ 416 h 424"/>
                  <a:gd name="T34" fmla="*/ 379 w 424"/>
                  <a:gd name="T35" fmla="*/ 97 h 424"/>
                  <a:gd name="T36" fmla="*/ 415 w 424"/>
                  <a:gd name="T37" fmla="*/ 97 h 424"/>
                  <a:gd name="T38" fmla="*/ 424 w 424"/>
                  <a:gd name="T39" fmla="*/ 88 h 424"/>
                  <a:gd name="T40" fmla="*/ 415 w 424"/>
                  <a:gd name="T41" fmla="*/ 79 h 424"/>
                  <a:gd name="T42" fmla="*/ 89 w 424"/>
                  <a:gd name="T43" fmla="*/ 27 h 424"/>
                  <a:gd name="T44" fmla="*/ 98 w 424"/>
                  <a:gd name="T45" fmla="*/ 18 h 424"/>
                  <a:gd name="T46" fmla="*/ 326 w 424"/>
                  <a:gd name="T47" fmla="*/ 18 h 424"/>
                  <a:gd name="T48" fmla="*/ 336 w 424"/>
                  <a:gd name="T49" fmla="*/ 27 h 424"/>
                  <a:gd name="T50" fmla="*/ 336 w 424"/>
                  <a:gd name="T51" fmla="*/ 79 h 424"/>
                  <a:gd name="T52" fmla="*/ 89 w 424"/>
                  <a:gd name="T53" fmla="*/ 79 h 424"/>
                  <a:gd name="T54" fmla="*/ 89 w 424"/>
                  <a:gd name="T55" fmla="*/ 27 h 424"/>
                  <a:gd name="T56" fmla="*/ 89 w 424"/>
                  <a:gd name="T57" fmla="*/ 27 h 424"/>
                  <a:gd name="T58" fmla="*/ 338 w 424"/>
                  <a:gd name="T59" fmla="*/ 406 h 424"/>
                  <a:gd name="T60" fmla="*/ 87 w 424"/>
                  <a:gd name="T61" fmla="*/ 406 h 424"/>
                  <a:gd name="T62" fmla="*/ 62 w 424"/>
                  <a:gd name="T63" fmla="*/ 97 h 424"/>
                  <a:gd name="T64" fmla="*/ 361 w 424"/>
                  <a:gd name="T65" fmla="*/ 97 h 424"/>
                  <a:gd name="T66" fmla="*/ 338 w 424"/>
                  <a:gd name="T67" fmla="*/ 406 h 424"/>
                  <a:gd name="T68" fmla="*/ 338 w 424"/>
                  <a:gd name="T69" fmla="*/ 40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4" h="424">
                    <a:moveTo>
                      <a:pt x="415" y="79"/>
                    </a:moveTo>
                    <a:cubicBezTo>
                      <a:pt x="371" y="79"/>
                      <a:pt x="371" y="79"/>
                      <a:pt x="371" y="79"/>
                    </a:cubicBezTo>
                    <a:cubicBezTo>
                      <a:pt x="354" y="79"/>
                      <a:pt x="354" y="79"/>
                      <a:pt x="354" y="79"/>
                    </a:cubicBezTo>
                    <a:cubicBezTo>
                      <a:pt x="354" y="27"/>
                      <a:pt x="354" y="27"/>
                      <a:pt x="354" y="27"/>
                    </a:cubicBezTo>
                    <a:cubicBezTo>
                      <a:pt x="354" y="13"/>
                      <a:pt x="342" y="0"/>
                      <a:pt x="326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83" y="0"/>
                      <a:pt x="71" y="13"/>
                      <a:pt x="71" y="27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4" y="79"/>
                      <a:pt x="0" y="84"/>
                      <a:pt x="0" y="88"/>
                    </a:cubicBezTo>
                    <a:cubicBezTo>
                      <a:pt x="0" y="94"/>
                      <a:pt x="4" y="97"/>
                      <a:pt x="9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69" y="416"/>
                      <a:pt x="69" y="416"/>
                      <a:pt x="69" y="416"/>
                    </a:cubicBezTo>
                    <a:cubicBezTo>
                      <a:pt x="70" y="421"/>
                      <a:pt x="73" y="424"/>
                      <a:pt x="78" y="424"/>
                    </a:cubicBezTo>
                    <a:cubicBezTo>
                      <a:pt x="345" y="424"/>
                      <a:pt x="345" y="424"/>
                      <a:pt x="345" y="424"/>
                    </a:cubicBezTo>
                    <a:cubicBezTo>
                      <a:pt x="350" y="424"/>
                      <a:pt x="354" y="421"/>
                      <a:pt x="354" y="416"/>
                    </a:cubicBezTo>
                    <a:cubicBezTo>
                      <a:pt x="379" y="97"/>
                      <a:pt x="379" y="97"/>
                      <a:pt x="379" y="97"/>
                    </a:cubicBezTo>
                    <a:cubicBezTo>
                      <a:pt x="415" y="97"/>
                      <a:pt x="415" y="97"/>
                      <a:pt x="415" y="97"/>
                    </a:cubicBezTo>
                    <a:cubicBezTo>
                      <a:pt x="420" y="97"/>
                      <a:pt x="424" y="94"/>
                      <a:pt x="424" y="88"/>
                    </a:cubicBezTo>
                    <a:cubicBezTo>
                      <a:pt x="424" y="84"/>
                      <a:pt x="420" y="79"/>
                      <a:pt x="415" y="79"/>
                    </a:cubicBezTo>
                    <a:close/>
                    <a:moveTo>
                      <a:pt x="89" y="27"/>
                    </a:moveTo>
                    <a:cubicBezTo>
                      <a:pt x="89" y="22"/>
                      <a:pt x="93" y="18"/>
                      <a:pt x="98" y="18"/>
                    </a:cubicBezTo>
                    <a:cubicBezTo>
                      <a:pt x="326" y="18"/>
                      <a:pt x="326" y="18"/>
                      <a:pt x="326" y="18"/>
                    </a:cubicBezTo>
                    <a:cubicBezTo>
                      <a:pt x="332" y="18"/>
                      <a:pt x="336" y="22"/>
                      <a:pt x="336" y="27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27"/>
                      <a:pt x="89" y="27"/>
                      <a:pt x="89" y="27"/>
                    </a:cubicBezTo>
                    <a:close/>
                    <a:moveTo>
                      <a:pt x="338" y="406"/>
                    </a:moveTo>
                    <a:cubicBezTo>
                      <a:pt x="87" y="406"/>
                      <a:pt x="87" y="406"/>
                      <a:pt x="87" y="406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38" y="406"/>
                      <a:pt x="338" y="406"/>
                      <a:pt x="338" y="406"/>
                    </a:cubicBezTo>
                    <a:cubicBezTo>
                      <a:pt x="338" y="406"/>
                      <a:pt x="338" y="406"/>
                      <a:pt x="338" y="4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rgbClr val="FFFFFF">
                        <a:alpha val="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vert="horz" wrap="square" lIns="91438" tIns="45720" rIns="91438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9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8" name="Picture 18" descr="Related image">
            <a:extLst>
              <a:ext uri="{FF2B5EF4-FFF2-40B4-BE49-F238E27FC236}">
                <a16:creationId xmlns:a16="http://schemas.microsoft.com/office/drawing/2014/main" id="{2FCB98E7-74C5-4297-BE73-1F9CE63B0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8338" y="2501266"/>
            <a:ext cx="1438200" cy="105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B7E0F922-AA22-4783-AC85-86BF471C7384}"/>
              </a:ext>
            </a:extLst>
          </p:cNvPr>
          <p:cNvSpPr/>
          <p:nvPr/>
        </p:nvSpPr>
        <p:spPr>
          <a:xfrm>
            <a:off x="475488" y="1116440"/>
            <a:ext cx="2304425" cy="5170156"/>
          </a:xfrm>
          <a:prstGeom prst="rect">
            <a:avLst/>
          </a:prstGeom>
          <a:solidFill>
            <a:schemeClr val="tx2">
              <a:lumMod val="75000"/>
              <a:lumOff val="25000"/>
              <a:alpha val="1686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2" name="Picture 65" descr="Image result for gaussian distribution">
            <a:extLst>
              <a:ext uri="{FF2B5EF4-FFF2-40B4-BE49-F238E27FC236}">
                <a16:creationId xmlns:a16="http://schemas.microsoft.com/office/drawing/2014/main" id="{17C73658-6B0C-4297-BA3F-88DC489D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235" y="1599489"/>
            <a:ext cx="1870930" cy="11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69A5D-D85A-49D5-B2D8-88BF51F5A942}"/>
              </a:ext>
            </a:extLst>
          </p:cNvPr>
          <p:cNvSpPr txBox="1"/>
          <p:nvPr/>
        </p:nvSpPr>
        <p:spPr>
          <a:xfrm>
            <a:off x="585252" y="3783430"/>
            <a:ext cx="1983203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mathematics behind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 and systematic variation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0EE6F-6935-4E64-BD28-866491799CDB}"/>
              </a:ext>
            </a:extLst>
          </p:cNvPr>
          <p:cNvSpPr txBox="1"/>
          <p:nvPr/>
        </p:nvSpPr>
        <p:spPr>
          <a:xfrm>
            <a:off x="3289913" y="3783430"/>
            <a:ext cx="2146918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Attempt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machines to imitate cognitive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associate with humans (e.g,  perceiving, problem solving,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D00A5-E149-4F12-BF9E-C526DD09BE20}"/>
              </a:ext>
            </a:extLst>
          </p:cNvPr>
          <p:cNvSpPr txBox="1"/>
          <p:nvPr/>
        </p:nvSpPr>
        <p:spPr>
          <a:xfrm>
            <a:off x="6043405" y="3783430"/>
            <a:ext cx="2446363" cy="17851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an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of 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Algorithms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that allow computers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 a task with minimal ingoing instructions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A980A-9F09-4495-928B-568769B2A843}"/>
              </a:ext>
            </a:extLst>
          </p:cNvPr>
          <p:cNvSpPr txBox="1"/>
          <p:nvPr/>
        </p:nvSpPr>
        <p:spPr>
          <a:xfrm>
            <a:off x="9167593" y="3783430"/>
            <a:ext cx="2268603" cy="227754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Subset of machine learning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richer data sets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pre-processing by humans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 images, raw machine data, etc.)</a:t>
            </a:r>
          </a:p>
        </p:txBody>
      </p:sp>
    </p:spTree>
    <p:extLst>
      <p:ext uri="{BB962C8B-B14F-4D97-AF65-F5344CB8AC3E}">
        <p14:creationId xmlns:p14="http://schemas.microsoft.com/office/powerpoint/2010/main" val="6103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95493" y="163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09" name="think-cell Slide" r:id="rId14" imgW="353" imgH="353" progId="TCLayout.ActiveDocument.1">
                  <p:embed/>
                </p:oleObj>
              </mc:Choice>
              <mc:Fallback>
                <p:oleObj name="think-cell Slide" r:id="rId14" imgW="353" imgH="353" progId="TCLayout.ActiveDocument.1">
                  <p:embed/>
                  <p:pic>
                    <p:nvPicPr>
                      <p:cNvPr id="19" name="Object 18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95493" y="163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/>
          <p:cNvSpPr/>
          <p:nvPr>
            <p:custDataLst>
              <p:tags r:id="rId3"/>
            </p:custDataLst>
          </p:nvPr>
        </p:nvSpPr>
        <p:spPr bwMode="auto">
          <a:xfrm>
            <a:off x="1493904" y="50"/>
            <a:ext cx="158747" cy="15874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Data is typically split into training and test sets</a:t>
            </a:r>
          </a:p>
        </p:txBody>
      </p:sp>
      <p:sp>
        <p:nvSpPr>
          <p:cNvPr id="22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AT&amp;T bell labs, “A sealing law for the validation – set training – set ratio”</a:t>
            </a:r>
          </a:p>
        </p:txBody>
      </p:sp>
      <p:sp>
        <p:nvSpPr>
          <p:cNvPr id="151" name="TextBox 150"/>
          <p:cNvSpPr txBox="1">
            <a:spLocks/>
          </p:cNvSpPr>
          <p:nvPr/>
        </p:nvSpPr>
        <p:spPr bwMode="gray">
          <a:xfrm>
            <a:off x="5247608" y="950463"/>
            <a:ext cx="6276880" cy="23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Objectives 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F41DEAF8-0875-4F16-966D-A98F301BD1E9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88938" y="1484313"/>
          <a:ext cx="2182812" cy="426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3" name="Text Placeholder 2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044575" y="5738813"/>
            <a:ext cx="86995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Raw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BFEAD8F6-DD8A-4F2F-9049-0DF51C96ACE7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2840038" y="1484313"/>
          <a:ext cx="2182812" cy="4268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66" name="Text Placeholder 2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213099" y="5738813"/>
            <a:ext cx="1435100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ctr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Partitioned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 bwMode="gray">
          <a:xfrm>
            <a:off x="475488" y="950463"/>
            <a:ext cx="4473030" cy="26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828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lvl="0" indent="0" defTabSz="895350" eaLnBrk="1" hangingPunct="1">
              <a:buClr>
                <a:srgbClr val="002960"/>
              </a:buClr>
              <a:defRPr sz="1400" baseline="0">
                <a:solidFill>
                  <a:schemeClr val="accent3"/>
                </a:solidFill>
                <a:latin typeface="Georgia" panose="02040502050405020303" pitchFamily="18" charset="0"/>
              </a:defRPr>
            </a:lvl1pPr>
            <a:lvl2pPr marL="193675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4. Footnote"/>
              <p:cNvSpPr txBox="1">
                <a:spLocks noChangeArrowheads="1"/>
              </p:cNvSpPr>
              <p:nvPr/>
            </p:nvSpPr>
            <p:spPr bwMode="gray">
              <a:xfrm>
                <a:off x="475488" y="6301182"/>
                <a:ext cx="11049000" cy="123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b" anchorCtr="0">
                <a:spAutoFit/>
              </a:bodyPr>
              <a:lstStyle>
                <a:defPPr>
                  <a:defRPr lang="en-US"/>
                </a:defPPr>
                <a:lvl1pPr marL="82550" indent="-82550" defTabSz="895350">
                  <a:defRPr sz="800" baseline="0">
                    <a:solidFill>
                      <a:schemeClr val="accent6"/>
                    </a:solidFill>
                    <a:latin typeface="+mn-lt"/>
                  </a:defRPr>
                </a:lvl1pPr>
                <a:lvl2pPr marL="1031875" defTabSz="895350">
                  <a:defRPr sz="2400"/>
                </a:lvl2pPr>
                <a:lvl3pPr marL="1217613" defTabSz="895350">
                  <a:defRPr sz="2400"/>
                </a:lvl3pPr>
                <a:lvl4pPr marL="1404938" defTabSz="895350">
                  <a:defRPr sz="2400"/>
                </a:lvl4pPr>
                <a:lvl5pPr marL="1792288" defTabSz="895350">
                  <a:defRPr sz="2400"/>
                </a:lvl5pPr>
                <a:lvl6pPr marL="22494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6pPr>
                <a:lvl7pPr marL="27066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7pPr>
                <a:lvl8pPr marL="31638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8pPr>
                <a:lvl9pPr marL="3621088" defTabSz="895350" fontAlgn="base">
                  <a:spcBef>
                    <a:spcPct val="0"/>
                  </a:spcBef>
                  <a:spcAft>
                    <a:spcPct val="0"/>
                  </a:spcAft>
                  <a:defRPr sz="2400"/>
                </a:lvl9pPr>
              </a:lstStyle>
              <a:p>
                <a:pPr marL="85725" marR="0" lvl="0" indent="-85725" algn="l" defTabSz="895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 As a rule of thumb the test set size should be ~1/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kumimoji="0" lang="en-US" sz="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n</m:t>
                        </m:r>
                      </m:e>
                    </m:rad>
                  </m:oMath>
                </a14:m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where n is the amount of adjustable variables in the dataset</a:t>
                </a:r>
              </a:p>
            </p:txBody>
          </p:sp>
        </mc:Choice>
        <mc:Fallback xmlns="">
          <p:sp>
            <p:nvSpPr>
              <p:cNvPr id="34" name="4. Footnot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88" y="6301182"/>
                <a:ext cx="11049000" cy="123825"/>
              </a:xfrm>
              <a:prstGeom prst="rect">
                <a:avLst/>
              </a:prstGeom>
              <a:blipFill>
                <a:blip r:embed="rId18"/>
                <a:stretch>
                  <a:fillRect l="-459" t="-18182" b="-454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hevron 37"/>
          <p:cNvSpPr/>
          <p:nvPr/>
        </p:nvSpPr>
        <p:spPr>
          <a:xfrm>
            <a:off x="2540000" y="3400425"/>
            <a:ext cx="333375" cy="436563"/>
          </a:xfrm>
          <a:prstGeom prst="chevr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>
            <p:custDataLst>
              <p:tags r:id="rId8"/>
            </p:custDataLst>
          </p:nvPr>
        </p:nvSpPr>
        <p:spPr bwMode="auto">
          <a:xfrm>
            <a:off x="9701213" y="341313"/>
            <a:ext cx="165100" cy="165100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>
            <p:custDataLst>
              <p:tags r:id="rId9"/>
            </p:custDataLst>
          </p:nvPr>
        </p:nvSpPr>
        <p:spPr bwMode="auto">
          <a:xfrm>
            <a:off x="10652125" y="341313"/>
            <a:ext cx="165100" cy="165100"/>
          </a:xfrm>
          <a:prstGeom prst="rect">
            <a:avLst/>
          </a:prstGeom>
          <a:solidFill>
            <a:schemeClr val="accent3"/>
          </a:solidFill>
          <a:ln w="9525" algn="ctr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9967913" y="339725"/>
            <a:ext cx="481013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Testing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918825" y="339725"/>
            <a:ext cx="541338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87" indent="0" algn="l" defTabSz="895395" rtl="0" eaLnBrk="1" fontAlgn="base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tx1"/>
                </a:solidFill>
                <a:latin typeface="+mn-lt"/>
              </a:defRPr>
            </a:lvl2pPr>
            <a:lvl3pPr marL="126206" indent="-126206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tx1"/>
                </a:solidFill>
                <a:latin typeface="+mn-lt"/>
              </a:defRPr>
            </a:lvl3pPr>
            <a:lvl4pPr marL="263129" indent="-136922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indent="-171450" algn="l" defTabSz="895395" rtl="0" eaLnBrk="1" fontAlgn="base" hangingPunct="1">
              <a:spcBef>
                <a:spcPct val="0"/>
              </a:spcBef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6pPr>
            <a:lvl7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7pPr>
            <a:lvl8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8pPr>
            <a:lvl9pPr marL="749846" indent="-130181" algn="l" defTabSz="8953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Training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CB28F-E0D0-4EEE-82C5-51141761531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5252466" y="1294206"/>
            <a:ext cx="6276880" cy="400109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Raw data is split into 2 partitions,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set and a testing set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set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develop a model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e.g., in a regression the model will use the target variable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the predictor variables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X1, X2, X3 …,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build a linear relationship in the form of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 = a + a1 X1 + a2 X2 … an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7DEE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model developed is then applied in new predictor variables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X1’, X2’, X3’ …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contained in the test set </a:t>
            </a: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the model has never seen the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X’n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variables before, the performance on the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 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measured by the difference between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the test set and the predicted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Y’n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the model is a good indication of how the model will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 with completely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 data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68275" marR="0" lvl="2" indent="-168275" algn="l" defTabSz="119386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Typical ratios are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90:10; 80:20; 70:30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; for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train:test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split, dependent on the quantity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available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303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130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4218" y="840334"/>
          <a:ext cx="119055" cy="1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33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560130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218" y="840334"/>
                        <a:ext cx="119055" cy="1190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1EF5367A-969C-425B-8DBC-E9D3E6CE71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Difficulty of predictive techniques increases from classical single learners over advanced single learners to ensemble learning</a:t>
            </a:r>
          </a:p>
        </p:txBody>
      </p:sp>
      <p:sp>
        <p:nvSpPr>
          <p:cNvPr id="129" name="5. Source"/>
          <p:cNvSpPr>
            <a:spLocks noChangeArrowheads="1"/>
          </p:cNvSpPr>
          <p:nvPr/>
        </p:nvSpPr>
        <p:spPr bwMode="auto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133" name="Straight Connector 132"/>
          <p:cNvCxnSpPr>
            <a:cxnSpLocks/>
          </p:cNvCxnSpPr>
          <p:nvPr/>
        </p:nvCxnSpPr>
        <p:spPr>
          <a:xfrm>
            <a:off x="475488" y="3151004"/>
            <a:ext cx="11044800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cxnSpLocks/>
          </p:cNvCxnSpPr>
          <p:nvPr/>
        </p:nvCxnSpPr>
        <p:spPr>
          <a:xfrm>
            <a:off x="475488" y="4846242"/>
            <a:ext cx="11044800" cy="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utoShape 250"/>
          <p:cNvSpPr>
            <a:spLocks noChangeArrowheads="1"/>
          </p:cNvSpPr>
          <p:nvPr/>
        </p:nvSpPr>
        <p:spPr bwMode="gray">
          <a:xfrm>
            <a:off x="10473667" y="1208390"/>
            <a:ext cx="1049995" cy="23354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Difficulty</a:t>
            </a:r>
          </a:p>
        </p:txBody>
      </p:sp>
      <p:sp>
        <p:nvSpPr>
          <p:cNvPr id="159" name="AutoShape 250"/>
          <p:cNvSpPr>
            <a:spLocks noChangeArrowheads="1"/>
          </p:cNvSpPr>
          <p:nvPr/>
        </p:nvSpPr>
        <p:spPr bwMode="gray">
          <a:xfrm>
            <a:off x="1608827" y="1204097"/>
            <a:ext cx="1965948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Description</a:t>
            </a:r>
          </a:p>
        </p:txBody>
      </p:sp>
      <p:sp>
        <p:nvSpPr>
          <p:cNvPr id="157" name="AutoShape 250"/>
          <p:cNvSpPr>
            <a:spLocks noChangeArrowheads="1"/>
          </p:cNvSpPr>
          <p:nvPr/>
        </p:nvSpPr>
        <p:spPr bwMode="gray">
          <a:xfrm>
            <a:off x="3687818" y="1204097"/>
            <a:ext cx="2176557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Best for</a:t>
            </a:r>
          </a:p>
        </p:txBody>
      </p:sp>
      <p:sp>
        <p:nvSpPr>
          <p:cNvPr id="155" name="AutoShape 250"/>
          <p:cNvSpPr>
            <a:spLocks noChangeArrowheads="1"/>
          </p:cNvSpPr>
          <p:nvPr/>
        </p:nvSpPr>
        <p:spPr bwMode="gray">
          <a:xfrm>
            <a:off x="5977418" y="1204097"/>
            <a:ext cx="1894333" cy="23783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53" name="AutoShape 250"/>
          <p:cNvSpPr>
            <a:spLocks noChangeArrowheads="1"/>
          </p:cNvSpPr>
          <p:nvPr/>
        </p:nvSpPr>
        <p:spPr bwMode="gray">
          <a:xfrm>
            <a:off x="8042448" y="1208390"/>
            <a:ext cx="2260522" cy="23354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17923" anchor="b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Example application</a:t>
            </a:r>
          </a:p>
        </p:txBody>
      </p:sp>
      <p:cxnSp>
        <p:nvCxnSpPr>
          <p:cNvPr id="150" name="Straight Connector 149"/>
          <p:cNvCxnSpPr>
            <a:cxnSpLocks/>
          </p:cNvCxnSpPr>
          <p:nvPr/>
        </p:nvCxnSpPr>
        <p:spPr>
          <a:xfrm>
            <a:off x="1507332" y="1614437"/>
            <a:ext cx="0" cy="1367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>
            <a:spLocks/>
          </p:cNvSpPr>
          <p:nvPr/>
        </p:nvSpPr>
        <p:spPr>
          <a:xfrm>
            <a:off x="475489" y="1614437"/>
            <a:ext cx="1031843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Classical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Single Learner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634395" y="2400032"/>
            <a:ext cx="714032" cy="581744"/>
            <a:chOff x="346476" y="8012082"/>
            <a:chExt cx="714042" cy="581753"/>
          </a:xfrm>
        </p:grpSpPr>
        <p:grpSp>
          <p:nvGrpSpPr>
            <p:cNvPr id="208" name="Group 30"/>
            <p:cNvGrpSpPr>
              <a:grpSpLocks/>
            </p:cNvGrpSpPr>
            <p:nvPr/>
          </p:nvGrpSpPr>
          <p:grpSpPr bwMode="auto">
            <a:xfrm>
              <a:off x="569813" y="8175501"/>
              <a:ext cx="490705" cy="418334"/>
              <a:chOff x="264" y="3210"/>
              <a:chExt cx="502" cy="377"/>
            </a:xfrm>
          </p:grpSpPr>
          <p:sp>
            <p:nvSpPr>
              <p:cNvPr id="216" name="Rectangle 3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264" y="3210"/>
                <a:ext cx="502" cy="377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7" name="Group 32"/>
              <p:cNvGrpSpPr>
                <a:grpSpLocks/>
              </p:cNvGrpSpPr>
              <p:nvPr>
                <p:custDataLst>
                  <p:tags r:id="rId20"/>
                </p:custDataLst>
              </p:nvPr>
            </p:nvGrpSpPr>
            <p:grpSpPr bwMode="auto">
              <a:xfrm>
                <a:off x="316" y="3235"/>
                <a:ext cx="398" cy="328"/>
                <a:chOff x="2991" y="3186"/>
                <a:chExt cx="511" cy="571"/>
              </a:xfrm>
            </p:grpSpPr>
            <p:sp>
              <p:nvSpPr>
                <p:cNvPr id="219" name="Rectangle 33"/>
                <p:cNvSpPr>
                  <a:spLocks noChangeArrowheads="1"/>
                </p:cNvSpPr>
                <p:nvPr/>
              </p:nvSpPr>
              <p:spPr bwMode="auto">
                <a:xfrm>
                  <a:off x="2991" y="3452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Rectangle 34"/>
                <p:cNvSpPr>
                  <a:spLocks noChangeArrowheads="1"/>
                </p:cNvSpPr>
                <p:nvPr/>
              </p:nvSpPr>
              <p:spPr bwMode="auto">
                <a:xfrm>
                  <a:off x="3197" y="3268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35"/>
                <p:cNvSpPr>
                  <a:spLocks noChangeArrowheads="1"/>
                </p:cNvSpPr>
                <p:nvPr/>
              </p:nvSpPr>
              <p:spPr bwMode="auto">
                <a:xfrm>
                  <a:off x="3197" y="3622"/>
                  <a:ext cx="75" cy="75"/>
                </a:xfrm>
                <a:prstGeom prst="rect">
                  <a:avLst/>
                </a:prstGeom>
                <a:solidFill>
                  <a:schemeClr val="accent1"/>
                </a:solidFill>
                <a:ln w="6350" algn="ctr">
                  <a:solidFill>
                    <a:srgbClr val="80808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3" name="Group 36"/>
                <p:cNvGrpSpPr>
                  <a:grpSpLocks/>
                </p:cNvGrpSpPr>
                <p:nvPr/>
              </p:nvGrpSpPr>
              <p:grpSpPr bwMode="auto">
                <a:xfrm>
                  <a:off x="3069" y="3306"/>
                  <a:ext cx="124" cy="350"/>
                  <a:chOff x="3139" y="3306"/>
                  <a:chExt cx="124" cy="350"/>
                </a:xfrm>
              </p:grpSpPr>
              <p:sp>
                <p:nvSpPr>
                  <p:cNvPr id="329" name="Line 37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139" y="3489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0" name="Line 38"/>
                  <p:cNvSpPr>
                    <a:spLocks noChangeShapeType="1"/>
                  </p:cNvSpPr>
                  <p:nvPr/>
                </p:nvSpPr>
                <p:spPr bwMode="auto">
                  <a:xfrm rot="5400000" flipH="1">
                    <a:off x="3026" y="3481"/>
                    <a:ext cx="350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1" name="Line 39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201" y="3306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2" name="Line 40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3201" y="3656"/>
                    <a:ext cx="62" cy="0"/>
                  </a:xfrm>
                  <a:prstGeom prst="line">
                    <a:avLst/>
                  </a:prstGeom>
                  <a:noFill/>
                  <a:ln w="635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24" name="Group 41"/>
                <p:cNvGrpSpPr>
                  <a:grpSpLocks/>
                </p:cNvGrpSpPr>
                <p:nvPr/>
              </p:nvGrpSpPr>
              <p:grpSpPr bwMode="auto">
                <a:xfrm>
                  <a:off x="3273" y="3186"/>
                  <a:ext cx="229" cy="217"/>
                  <a:chOff x="3273" y="3186"/>
                  <a:chExt cx="229" cy="217"/>
                </a:xfrm>
              </p:grpSpPr>
              <p:sp>
                <p:nvSpPr>
                  <p:cNvPr id="23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186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32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41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3273" y="3228"/>
                    <a:ext cx="150" cy="136"/>
                    <a:chOff x="3139" y="3306"/>
                    <a:chExt cx="124" cy="350"/>
                  </a:xfrm>
                </p:grpSpPr>
                <p:sp>
                  <p:nvSpPr>
                    <p:cNvPr id="245" name="Line 45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6" name="Line 46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Line 47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Line 48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25" name="Group 49"/>
                <p:cNvGrpSpPr>
                  <a:grpSpLocks/>
                </p:cNvGrpSpPr>
                <p:nvPr/>
              </p:nvGrpSpPr>
              <p:grpSpPr bwMode="auto">
                <a:xfrm>
                  <a:off x="3273" y="3540"/>
                  <a:ext cx="229" cy="217"/>
                  <a:chOff x="3273" y="3186"/>
                  <a:chExt cx="229" cy="217"/>
                </a:xfrm>
              </p:grpSpPr>
              <p:sp>
                <p:nvSpPr>
                  <p:cNvPr id="22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186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3427" y="332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1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3273" y="3228"/>
                    <a:ext cx="150" cy="136"/>
                    <a:chOff x="3139" y="3306"/>
                    <a:chExt cx="124" cy="350"/>
                  </a:xfrm>
                </p:grpSpPr>
                <p:sp>
                  <p:nvSpPr>
                    <p:cNvPr id="232" name="Line 53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3" name="Line 54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4" name="Line 55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Line 56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209" name="Group 4"/>
            <p:cNvGrpSpPr>
              <a:grpSpLocks/>
            </p:cNvGrpSpPr>
            <p:nvPr/>
          </p:nvGrpSpPr>
          <p:grpSpPr bwMode="auto">
            <a:xfrm>
              <a:off x="346476" y="8012082"/>
              <a:ext cx="472054" cy="402433"/>
              <a:chOff x="264" y="2187"/>
              <a:chExt cx="502" cy="377"/>
            </a:xfrm>
          </p:grpSpPr>
          <p:sp>
            <p:nvSpPr>
              <p:cNvPr id="210" name="Rectangle 5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264" y="2187"/>
                <a:ext cx="502" cy="377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1" name="Group 6"/>
              <p:cNvGrpSpPr>
                <a:grpSpLocks/>
              </p:cNvGrpSpPr>
              <p:nvPr>
                <p:custDataLst>
                  <p:tags r:id="rId18"/>
                </p:custDataLst>
              </p:nvPr>
            </p:nvGrpSpPr>
            <p:grpSpPr bwMode="auto">
              <a:xfrm>
                <a:off x="351" y="2210"/>
                <a:ext cx="356" cy="292"/>
                <a:chOff x="2249" y="2920"/>
                <a:chExt cx="266" cy="220"/>
              </a:xfrm>
            </p:grpSpPr>
            <p:sp>
              <p:nvSpPr>
                <p:cNvPr id="212" name="Freeform 7"/>
                <p:cNvSpPr>
                  <a:spLocks/>
                </p:cNvSpPr>
                <p:nvPr/>
              </p:nvSpPr>
              <p:spPr bwMode="gray">
                <a:xfrm flipV="1">
                  <a:off x="2252" y="2962"/>
                  <a:ext cx="223" cy="173"/>
                </a:xfrm>
                <a:custGeom>
                  <a:avLst/>
                  <a:gdLst>
                    <a:gd name="T0" fmla="*/ 0 w 1435"/>
                    <a:gd name="T1" fmla="*/ 0 h 494"/>
                    <a:gd name="T2" fmla="*/ 345 w 1435"/>
                    <a:gd name="T3" fmla="*/ 36 h 494"/>
                    <a:gd name="T4" fmla="*/ 653 w 1435"/>
                    <a:gd name="T5" fmla="*/ 196 h 494"/>
                    <a:gd name="T6" fmla="*/ 946 w 1435"/>
                    <a:gd name="T7" fmla="*/ 360 h 494"/>
                    <a:gd name="T8" fmla="*/ 1435 w 1435"/>
                    <a:gd name="T9" fmla="*/ 494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5" h="494">
                      <a:moveTo>
                        <a:pt x="0" y="0"/>
                      </a:moveTo>
                      <a:cubicBezTo>
                        <a:pt x="118" y="1"/>
                        <a:pt x="236" y="3"/>
                        <a:pt x="345" y="36"/>
                      </a:cubicBezTo>
                      <a:cubicBezTo>
                        <a:pt x="454" y="69"/>
                        <a:pt x="553" y="142"/>
                        <a:pt x="653" y="196"/>
                      </a:cubicBezTo>
                      <a:cubicBezTo>
                        <a:pt x="753" y="250"/>
                        <a:pt x="816" y="310"/>
                        <a:pt x="946" y="360"/>
                      </a:cubicBezTo>
                      <a:cubicBezTo>
                        <a:pt x="1076" y="410"/>
                        <a:pt x="1255" y="452"/>
                        <a:pt x="1435" y="494"/>
                      </a:cubicBezTo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folHlink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Line 8"/>
                <p:cNvSpPr>
                  <a:spLocks noChangeShapeType="1"/>
                </p:cNvSpPr>
                <p:nvPr/>
              </p:nvSpPr>
              <p:spPr bwMode="gray">
                <a:xfrm>
                  <a:off x="2249" y="3140"/>
                  <a:ext cx="266" cy="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Line 9"/>
                <p:cNvSpPr>
                  <a:spLocks noChangeShapeType="1"/>
                </p:cNvSpPr>
                <p:nvPr/>
              </p:nvSpPr>
              <p:spPr bwMode="gray">
                <a:xfrm rot="-5400000">
                  <a:off x="2139" y="3030"/>
                  <a:ext cx="220" cy="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13499" tIns="0" rIns="0" bIns="0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40" name="Moon 7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856651" y="1614437"/>
            <a:ext cx="284026" cy="284026"/>
            <a:chOff x="762000" y="1270000"/>
            <a:chExt cx="254000" cy="254000"/>
          </a:xfrm>
        </p:grpSpPr>
        <p:sp>
          <p:nvSpPr>
            <p:cNvPr id="191" name="Oval 190"/>
            <p:cNvSpPr/>
            <p:nvPr>
              <p:custDataLst>
                <p:tags r:id="rId15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Arc 191"/>
            <p:cNvSpPr/>
            <p:nvPr>
              <p:custDataLst>
                <p:tags r:id="rId16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1" name="TextBox 160"/>
          <p:cNvSpPr txBox="1">
            <a:spLocks/>
          </p:cNvSpPr>
          <p:nvPr/>
        </p:nvSpPr>
        <p:spPr>
          <a:xfrm>
            <a:off x="1608828" y="1614437"/>
            <a:ext cx="1965948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Predicts future event with a classical single technique, e.g., Linear/Logistic Regression, Decision Trees, Naïve Bayes </a:t>
            </a:r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3687818" y="1614437"/>
            <a:ext cx="2176557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quick transparent prediction with method that is easy to interpret 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Quantifying effect of individual drivers on overall outcome</a:t>
            </a:r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5977418" y="1614437"/>
            <a:ext cx="1894333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Results may have limited accuracy</a:t>
            </a:r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8042448" y="1614437"/>
            <a:ext cx="2260522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 timing of maintenance needs for machinery based on performance data</a:t>
            </a:r>
          </a:p>
        </p:txBody>
      </p:sp>
      <p:cxnSp>
        <p:nvCxnSpPr>
          <p:cNvPr id="151" name="Straight Connector 150"/>
          <p:cNvCxnSpPr>
            <a:cxnSpLocks/>
          </p:cNvCxnSpPr>
          <p:nvPr/>
        </p:nvCxnSpPr>
        <p:spPr>
          <a:xfrm>
            <a:off x="1507332" y="3320232"/>
            <a:ext cx="0" cy="1261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>
            <a:spLocks/>
          </p:cNvSpPr>
          <p:nvPr/>
        </p:nvSpPr>
        <p:spPr>
          <a:xfrm>
            <a:off x="475489" y="3320232"/>
            <a:ext cx="1031843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Advanced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Single Learner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F4B90D-6DF0-4C84-BD32-E0FA6D7A0105}"/>
              </a:ext>
            </a:extLst>
          </p:cNvPr>
          <p:cNvGrpSpPr/>
          <p:nvPr/>
        </p:nvGrpSpPr>
        <p:grpSpPr>
          <a:xfrm>
            <a:off x="706589" y="4045651"/>
            <a:ext cx="569643" cy="522968"/>
            <a:chOff x="706589" y="4009818"/>
            <a:chExt cx="569643" cy="5229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0EA02D-AA21-477D-B4AA-59E432C89F0F}"/>
                </a:ext>
              </a:extLst>
            </p:cNvPr>
            <p:cNvSpPr>
              <a:spLocks/>
            </p:cNvSpPr>
            <p:nvPr/>
          </p:nvSpPr>
          <p:spPr>
            <a:xfrm>
              <a:off x="706589" y="4009818"/>
              <a:ext cx="569643" cy="522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33" name="Group 332"/>
            <p:cNvGrpSpPr>
              <a:grpSpLocks/>
            </p:cNvGrpSpPr>
            <p:nvPr/>
          </p:nvGrpSpPr>
          <p:grpSpPr>
            <a:xfrm>
              <a:off x="717702" y="4048304"/>
              <a:ext cx="547416" cy="445996"/>
              <a:chOff x="374782" y="3834178"/>
              <a:chExt cx="753853" cy="700638"/>
            </a:xfrm>
          </p:grpSpPr>
          <p:pic>
            <p:nvPicPr>
              <p:cNvPr id="334" name="Picture 9"/>
              <p:cNvPicPr>
                <a:picLocks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782" y="3834178"/>
                <a:ext cx="507484" cy="45560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5" name="Picture 42"/>
              <p:cNvPicPr>
                <a:picLocks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797" y="4114801"/>
                <a:ext cx="467838" cy="420015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9" name="Moon 7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856651" y="3320232"/>
            <a:ext cx="284026" cy="284026"/>
            <a:chOff x="762000" y="1270000"/>
            <a:chExt cx="254000" cy="254000"/>
          </a:xfrm>
        </p:grpSpPr>
        <p:sp>
          <p:nvSpPr>
            <p:cNvPr id="193" name="Oval 192"/>
            <p:cNvSpPr/>
            <p:nvPr>
              <p:custDataLst>
                <p:tags r:id="rId13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Arc 193"/>
            <p:cNvSpPr/>
            <p:nvPr>
              <p:custDataLst>
                <p:tags r:id="rId14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5" name="TextBox 164"/>
          <p:cNvSpPr txBox="1">
            <a:spLocks/>
          </p:cNvSpPr>
          <p:nvPr/>
        </p:nvSpPr>
        <p:spPr>
          <a:xfrm>
            <a:off x="1608828" y="3320232"/>
            <a:ext cx="1965948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Predicts future event with advanced single technique such as Neural Networks, Support Vector Machines, Elastic Net </a:t>
            </a:r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3687818" y="3320232"/>
            <a:ext cx="2176557" cy="11413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quick and defined single method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Quantifying effect of individual drivers on overall outcome</a:t>
            </a:r>
          </a:p>
        </p:txBody>
      </p:sp>
      <p:sp>
        <p:nvSpPr>
          <p:cNvPr id="183" name="TextBox 182"/>
          <p:cNvSpPr txBox="1">
            <a:spLocks/>
          </p:cNvSpPr>
          <p:nvPr/>
        </p:nvSpPr>
        <p:spPr>
          <a:xfrm>
            <a:off x="5977418" y="3320232"/>
            <a:ext cx="1894333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Results may have limited accuracy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Due to complexity, typically hard to interpret reason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for predictions</a:t>
            </a: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8042448" y="3320232"/>
            <a:ext cx="2260522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Identify which process steps are best predictors of overall time taken for maintenance shutdowns</a:t>
            </a:r>
          </a:p>
        </p:txBody>
      </p:sp>
      <p:grpSp>
        <p:nvGrpSpPr>
          <p:cNvPr id="137" name="Moon 7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0856651" y="5015472"/>
            <a:ext cx="284026" cy="284026"/>
            <a:chOff x="762000" y="1270000"/>
            <a:chExt cx="254000" cy="254000"/>
          </a:xfrm>
        </p:grpSpPr>
        <p:sp>
          <p:nvSpPr>
            <p:cNvPr id="197" name="Oval 196"/>
            <p:cNvSpPr/>
            <p:nvPr>
              <p:custDataLst>
                <p:tags r:id="rId11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Arc 197"/>
            <p:cNvSpPr/>
            <p:nvPr>
              <p:custDataLst>
                <p:tags r:id="rId12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85" name="TextBox 184"/>
          <p:cNvSpPr txBox="1">
            <a:spLocks/>
          </p:cNvSpPr>
          <p:nvPr/>
        </p:nvSpPr>
        <p:spPr>
          <a:xfrm>
            <a:off x="1608828" y="5015472"/>
            <a:ext cx="196594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Combines several learners to predict a future event with highest possible accuracy</a:t>
            </a:r>
          </a:p>
        </p:txBody>
      </p:sp>
      <p:sp>
        <p:nvSpPr>
          <p:cNvPr id="186" name="TextBox 185"/>
          <p:cNvSpPr txBox="1">
            <a:spLocks/>
          </p:cNvSpPr>
          <p:nvPr/>
        </p:nvSpPr>
        <p:spPr>
          <a:xfrm>
            <a:off x="3687818" y="5015472"/>
            <a:ext cx="2176557" cy="13567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Predicting a specific business event (e.g. churn) with highest possible accuracy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Improves predictions from single learners</a:t>
            </a:r>
          </a:p>
        </p:txBody>
      </p:sp>
      <p:sp>
        <p:nvSpPr>
          <p:cNvPr id="187" name="TextBox 186"/>
          <p:cNvSpPr txBox="1">
            <a:spLocks/>
          </p:cNvSpPr>
          <p:nvPr/>
        </p:nvSpPr>
        <p:spPr>
          <a:xfrm>
            <a:off x="5977418" y="5015472"/>
            <a:ext cx="1894333" cy="11413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Predictions come without a reason (“Black Box”)</a:t>
            </a:r>
          </a:p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Small data sets can quickly be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overfitted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8" name="TextBox 187"/>
          <p:cNvSpPr txBox="1">
            <a:spLocks/>
          </p:cNvSpPr>
          <p:nvPr/>
        </p:nvSpPr>
        <p:spPr>
          <a:xfrm>
            <a:off x="8042448" y="5015472"/>
            <a:ext cx="226052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26206" marR="0" lvl="2" indent="-126206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Predict competitive procurement pricing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levels in a market with many external factors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and “noise”</a:t>
            </a:r>
          </a:p>
        </p:txBody>
      </p:sp>
      <p:cxnSp>
        <p:nvCxnSpPr>
          <p:cNvPr id="152" name="Straight Connector 151"/>
          <p:cNvCxnSpPr>
            <a:cxnSpLocks/>
          </p:cNvCxnSpPr>
          <p:nvPr/>
        </p:nvCxnSpPr>
        <p:spPr>
          <a:xfrm>
            <a:off x="1507332" y="5015471"/>
            <a:ext cx="0" cy="13567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>
            <a:spLocks/>
          </p:cNvSpPr>
          <p:nvPr/>
        </p:nvSpPr>
        <p:spPr>
          <a:xfrm>
            <a:off x="475489" y="5015472"/>
            <a:ext cx="103184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913574" eaLnBrk="1" latinLnBrk="0" hangingPunct="1">
              <a:buClr>
                <a:schemeClr val="tx2"/>
              </a:buClr>
              <a:buSzPct val="100000"/>
              <a:defRPr sz="1429" baseline="0">
                <a:latin typeface="+mn-lt"/>
              </a:defRPr>
            </a:lvl1pPr>
            <a:lvl2pPr marL="197617" lvl="1" indent="-195998" defTabSz="913574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29" baseline="0">
                <a:latin typeface="+mn-lt"/>
              </a:defRPr>
            </a:lvl2pPr>
            <a:lvl3pPr marL="466505" lvl="2" indent="-267269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29" baseline="0">
                <a:latin typeface="+mn-lt"/>
              </a:defRPr>
            </a:lvl3pPr>
            <a:lvl4pPr marL="626868" lvl="3" indent="-158742" defTabSz="913574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29" baseline="0">
                <a:latin typeface="+mn-lt"/>
              </a:defRPr>
            </a:lvl4pPr>
            <a:lvl5pPr marL="765069" lvl="4" indent="-132824" defTabSz="9135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29" baseline="0">
                <a:latin typeface="+mn-lt"/>
              </a:defRPr>
            </a:lvl5pPr>
            <a:lvl6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6pPr>
            <a:lvl7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7pPr>
            <a:lvl8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8pPr>
            <a:lvl9pPr marL="765069" indent="-132824" defTabSz="9135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3" baseline="0">
                <a:latin typeface="+mn-lt"/>
              </a:defRPr>
            </a:lvl9pPr>
          </a:lstStyle>
          <a:p>
            <a:pPr marL="0" marR="0" lvl="0" indent="0" algn="l" defTabSz="913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Ensemble Learning</a:t>
            </a:r>
          </a:p>
        </p:txBody>
      </p:sp>
      <p:grpSp>
        <p:nvGrpSpPr>
          <p:cNvPr id="336" name="Group 335"/>
          <p:cNvGrpSpPr>
            <a:grpSpLocks/>
          </p:cNvGrpSpPr>
          <p:nvPr/>
        </p:nvGrpSpPr>
        <p:grpSpPr>
          <a:xfrm>
            <a:off x="717702" y="5615755"/>
            <a:ext cx="547416" cy="445996"/>
            <a:chOff x="466248" y="1895935"/>
            <a:chExt cx="1206456" cy="802841"/>
          </a:xfrm>
          <a:effectLst/>
        </p:grpSpPr>
        <p:pic>
          <p:nvPicPr>
            <p:cNvPr id="337" name="Picture 336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248" y="1895935"/>
              <a:ext cx="1206456" cy="802841"/>
            </a:xfrm>
            <a:prstGeom prst="rect">
              <a:avLst/>
            </a:prstGeom>
            <a:effectLst/>
          </p:spPr>
        </p:pic>
        <p:grpSp>
          <p:nvGrpSpPr>
            <p:cNvPr id="338" name="Group 337"/>
            <p:cNvGrpSpPr/>
            <p:nvPr/>
          </p:nvGrpSpPr>
          <p:grpSpPr>
            <a:xfrm>
              <a:off x="1173223" y="2182543"/>
              <a:ext cx="439425" cy="314403"/>
              <a:chOff x="3109996" y="2278194"/>
              <a:chExt cx="2710999" cy="1939682"/>
            </a:xfrm>
          </p:grpSpPr>
          <p:pic>
            <p:nvPicPr>
              <p:cNvPr id="339" name="Picture 13" descr="Conditional Inference Tree for Mileage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996" y="3574197"/>
                <a:ext cx="643678" cy="643679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0" name="Group 30"/>
              <p:cNvGrpSpPr>
                <a:grpSpLocks/>
              </p:cNvGrpSpPr>
              <p:nvPr/>
            </p:nvGrpSpPr>
            <p:grpSpPr bwMode="auto">
              <a:xfrm>
                <a:off x="3242032" y="3254686"/>
                <a:ext cx="714375" cy="641350"/>
                <a:chOff x="264" y="3210"/>
                <a:chExt cx="502" cy="377"/>
              </a:xfrm>
            </p:grpSpPr>
            <p:sp>
              <p:nvSpPr>
                <p:cNvPr id="353" name="Rectangle 31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gray">
                <a:xfrm>
                  <a:off x="264" y="3210"/>
                  <a:ext cx="502" cy="377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54" name="Group 32"/>
                <p:cNvGrpSpPr>
                  <a:grpSpLocks/>
                </p:cNvGrpSpPr>
                <p:nvPr>
                  <p:custDataLst>
                    <p:tags r:id="rId10"/>
                  </p:custDataLst>
                </p:nvPr>
              </p:nvGrpSpPr>
              <p:grpSpPr bwMode="auto">
                <a:xfrm>
                  <a:off x="316" y="3235"/>
                  <a:ext cx="398" cy="328"/>
                  <a:chOff x="2991" y="3186"/>
                  <a:chExt cx="511" cy="571"/>
                </a:xfrm>
              </p:grpSpPr>
              <p:sp>
                <p:nvSpPr>
                  <p:cNvPr id="355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2991" y="3452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197" y="3268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197" y="3622"/>
                    <a:ext cx="75" cy="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6350" algn="ctr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58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3069" y="3306"/>
                    <a:ext cx="124" cy="350"/>
                    <a:chOff x="3139" y="3306"/>
                    <a:chExt cx="124" cy="350"/>
                  </a:xfrm>
                </p:grpSpPr>
                <p:sp>
                  <p:nvSpPr>
                    <p:cNvPr id="375" name="Line 37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139" y="3489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Line 38"/>
                    <p:cNvSpPr>
                      <a:spLocks noChangeShapeType="1"/>
                    </p:cNvSpPr>
                    <p:nvPr/>
                  </p:nvSpPr>
                  <p:spPr bwMode="auto">
                    <a:xfrm rot="5400000" flipH="1">
                      <a:off x="3026" y="3481"/>
                      <a:ext cx="350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Line 39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30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Line 40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3201" y="3656"/>
                      <a:ext cx="62" cy="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9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273" y="3186"/>
                    <a:ext cx="229" cy="217"/>
                    <a:chOff x="3273" y="3186"/>
                    <a:chExt cx="229" cy="217"/>
                  </a:xfrm>
                </p:grpSpPr>
                <p:sp>
                  <p:nvSpPr>
                    <p:cNvPr id="368" name="Rectangl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186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328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70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73" y="3228"/>
                      <a:ext cx="150" cy="136"/>
                      <a:chOff x="3139" y="3306"/>
                      <a:chExt cx="124" cy="350"/>
                    </a:xfrm>
                  </p:grpSpPr>
                  <p:sp>
                    <p:nvSpPr>
                      <p:cNvPr id="371" name="Line 45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139" y="3489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2" name="Line 4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 flipH="1">
                        <a:off x="3026" y="3481"/>
                        <a:ext cx="350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3" name="Line 47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30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74" name="Line 48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65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60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273" y="3540"/>
                    <a:ext cx="229" cy="217"/>
                    <a:chOff x="3273" y="3186"/>
                    <a:chExt cx="229" cy="217"/>
                  </a:xfrm>
                </p:grpSpPr>
                <p:sp>
                  <p:nvSpPr>
                    <p:cNvPr id="361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186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2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7" y="3328"/>
                      <a:ext cx="75" cy="75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6350" algn="ctr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noAutofit/>
                    </a:bodyPr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363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73" y="3228"/>
                      <a:ext cx="150" cy="136"/>
                      <a:chOff x="3139" y="3306"/>
                      <a:chExt cx="124" cy="350"/>
                    </a:xfrm>
                  </p:grpSpPr>
                  <p:sp>
                    <p:nvSpPr>
                      <p:cNvPr id="364" name="Line 53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139" y="3489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5" name="Line 5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 flipH="1">
                        <a:off x="3026" y="3481"/>
                        <a:ext cx="350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6" name="Line 55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30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7" name="Line 56"/>
                      <p:cNvSpPr>
                        <a:spLocks noChangeShapeType="1"/>
                      </p:cNvSpPr>
                      <p:nvPr/>
                    </p:nvSpPr>
                    <p:spPr bwMode="auto">
                      <a:xfrm rot="10800000" flipH="1">
                        <a:off x="3201" y="3656"/>
                        <a:ext cx="62" cy="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80808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noAutofit/>
                      </a:bodyPr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341" name="Picture 7" descr="Bildergebnis für support vector machine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4315" y="2830516"/>
                <a:ext cx="786680" cy="641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2" name="Group 4"/>
              <p:cNvGrpSpPr>
                <a:grpSpLocks/>
              </p:cNvGrpSpPr>
              <p:nvPr/>
            </p:nvGrpSpPr>
            <p:grpSpPr bwMode="auto">
              <a:xfrm>
                <a:off x="3751287" y="3187725"/>
                <a:ext cx="714375" cy="641350"/>
                <a:chOff x="264" y="2187"/>
                <a:chExt cx="502" cy="377"/>
              </a:xfrm>
            </p:grpSpPr>
            <p:sp>
              <p:nvSpPr>
                <p:cNvPr id="348" name="Rectangle 5"/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gray">
                <a:xfrm>
                  <a:off x="264" y="2187"/>
                  <a:ext cx="502" cy="377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49" name="Group 6"/>
                <p:cNvGrpSpPr>
                  <a:grpSpLocks/>
                </p:cNvGrpSpPr>
                <p:nvPr>
                  <p:custDataLst>
                    <p:tags r:id="rId8"/>
                  </p:custDataLst>
                </p:nvPr>
              </p:nvGrpSpPr>
              <p:grpSpPr bwMode="auto">
                <a:xfrm>
                  <a:off x="351" y="2210"/>
                  <a:ext cx="356" cy="292"/>
                  <a:chOff x="2249" y="2920"/>
                  <a:chExt cx="266" cy="220"/>
                </a:xfrm>
              </p:grpSpPr>
              <p:sp>
                <p:nvSpPr>
                  <p:cNvPr id="350" name="Freeform 7"/>
                  <p:cNvSpPr>
                    <a:spLocks/>
                  </p:cNvSpPr>
                  <p:nvPr/>
                </p:nvSpPr>
                <p:spPr bwMode="gray">
                  <a:xfrm flipV="1">
                    <a:off x="2252" y="2962"/>
                    <a:ext cx="223" cy="173"/>
                  </a:xfrm>
                  <a:custGeom>
                    <a:avLst/>
                    <a:gdLst>
                      <a:gd name="T0" fmla="*/ 0 w 1435"/>
                      <a:gd name="T1" fmla="*/ 0 h 494"/>
                      <a:gd name="T2" fmla="*/ 345 w 1435"/>
                      <a:gd name="T3" fmla="*/ 36 h 494"/>
                      <a:gd name="T4" fmla="*/ 653 w 1435"/>
                      <a:gd name="T5" fmla="*/ 196 h 494"/>
                      <a:gd name="T6" fmla="*/ 946 w 1435"/>
                      <a:gd name="T7" fmla="*/ 360 h 494"/>
                      <a:gd name="T8" fmla="*/ 1435 w 1435"/>
                      <a:gd name="T9" fmla="*/ 494 h 4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35" h="494">
                        <a:moveTo>
                          <a:pt x="0" y="0"/>
                        </a:moveTo>
                        <a:cubicBezTo>
                          <a:pt x="118" y="1"/>
                          <a:pt x="236" y="3"/>
                          <a:pt x="345" y="36"/>
                        </a:cubicBezTo>
                        <a:cubicBezTo>
                          <a:pt x="454" y="69"/>
                          <a:pt x="553" y="142"/>
                          <a:pt x="653" y="196"/>
                        </a:cubicBezTo>
                        <a:cubicBezTo>
                          <a:pt x="753" y="250"/>
                          <a:pt x="816" y="310"/>
                          <a:pt x="946" y="360"/>
                        </a:cubicBezTo>
                        <a:cubicBezTo>
                          <a:pt x="1076" y="410"/>
                          <a:pt x="1255" y="452"/>
                          <a:pt x="1435" y="494"/>
                        </a:cubicBezTo>
                      </a:path>
                    </a:pathLst>
                  </a:custGeom>
                  <a:solidFill>
                    <a:schemeClr val="bg1"/>
                  </a:solidFill>
                  <a:ln w="6350" cap="flat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1" name="Line 8"/>
                  <p:cNvSpPr>
                    <a:spLocks noChangeShapeType="1"/>
                  </p:cNvSpPr>
                  <p:nvPr/>
                </p:nvSpPr>
                <p:spPr bwMode="gray">
                  <a:xfrm>
                    <a:off x="2249" y="3140"/>
                    <a:ext cx="266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Line 9"/>
                  <p:cNvSpPr>
                    <a:spLocks noChangeShapeType="1"/>
                  </p:cNvSpPr>
                  <p:nvPr/>
                </p:nvSpPr>
                <p:spPr bwMode="gray">
                  <a:xfrm rot="-5400000">
                    <a:off x="2139" y="3030"/>
                    <a:ext cx="220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13499" tIns="0" rIns="0" bIns="0" anchor="ctr">
                    <a:no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1665" y="2699022"/>
                <a:ext cx="642265" cy="642265"/>
              </a:xfrm>
              <a:prstGeom prst="rect">
                <a:avLst/>
              </a:prstGeom>
            </p:spPr>
          </p:pic>
          <p:pic>
            <p:nvPicPr>
              <p:cNvPr id="344" name="Picture 9"/>
              <p:cNvPicPr>
                <a:picLocks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0970" y="2278194"/>
                <a:ext cx="714375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5" name="Picture 344"/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0875" y="3089325"/>
                <a:ext cx="905421" cy="675583"/>
              </a:xfrm>
              <a:prstGeom prst="rect">
                <a:avLst/>
              </a:prstGeom>
            </p:spPr>
          </p:pic>
          <p:pic>
            <p:nvPicPr>
              <p:cNvPr id="346" name="Picture 16" descr="Bildergebnis für &quot;k nearest neighbor&quot;"/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698" y="2935586"/>
                <a:ext cx="730917" cy="649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7" name="Picture 42" descr="MC900438727[1]"/>
              <p:cNvPicPr>
                <a:picLocks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2573" y="2629427"/>
                <a:ext cx="714375" cy="641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804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8FF944-0B4B-43D6-AB2D-798D9208E2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058" name="think-cell Slide" r:id="rId7" imgW="353" imgH="353" progId="TCLayout.ActiveDocument.1">
                  <p:embed/>
                </p:oleObj>
              </mc:Choice>
              <mc:Fallback>
                <p:oleObj name="think-cell Slide" r:id="rId7" imgW="353" imgH="353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C8FF944-0B4B-43D6-AB2D-798D9208E2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1255B02-1A8F-4C57-B7C2-3473833EC3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5AF98FA-B432-4839-9697-39031921E6B5}"/>
              </a:ext>
            </a:extLst>
          </p:cNvPr>
          <p:cNvSpPr>
            <a:spLocks/>
          </p:cNvSpPr>
          <p:nvPr/>
        </p:nvSpPr>
        <p:spPr>
          <a:xfrm>
            <a:off x="5974557" y="947738"/>
            <a:ext cx="5545731" cy="50149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A65379-340C-4235-8B5D-015C1971CDBE}"/>
              </a:ext>
            </a:extLst>
          </p:cNvPr>
          <p:cNvSpPr>
            <a:spLocks/>
          </p:cNvSpPr>
          <p:nvPr/>
        </p:nvSpPr>
        <p:spPr>
          <a:xfrm>
            <a:off x="475488" y="762980"/>
            <a:ext cx="5377710" cy="50149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5DB3C-EFDD-5F4E-BB53-2FAF3737629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From Simple Linear Regression to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18D980-95DF-4FD5-A0DB-9CFE588E4DA5}"/>
                  </a:ext>
                </a:extLst>
              </p:cNvPr>
              <p:cNvSpPr txBox="1"/>
              <p:nvPr/>
            </p:nvSpPr>
            <p:spPr>
              <a:xfrm>
                <a:off x="3159505" y="1302988"/>
                <a:ext cx="1928945" cy="4212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vert="horz" wrap="square" lIns="72009" tIns="72009" rIns="72009" bIns="72009" rtlCol="0" anchor="ctr" anchorCtr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εi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18D980-95DF-4FD5-A0DB-9CFE588E4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05" y="1302988"/>
                <a:ext cx="1928945" cy="4212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32D0E1-4E89-4D2A-A17D-68089ADE2776}"/>
              </a:ext>
            </a:extLst>
          </p:cNvPr>
          <p:cNvSpPr/>
          <p:nvPr/>
        </p:nvSpPr>
        <p:spPr>
          <a:xfrm>
            <a:off x="1780248" y="1989720"/>
            <a:ext cx="3948913" cy="3536220"/>
          </a:xfrm>
          <a:custGeom>
            <a:avLst/>
            <a:gdLst>
              <a:gd name="connsiteX0" fmla="*/ 0 w 3948913"/>
              <a:gd name="connsiteY0" fmla="*/ 56644 h 3625232"/>
              <a:gd name="connsiteX1" fmla="*/ 0 w 3948913"/>
              <a:gd name="connsiteY1" fmla="*/ 0 h 3625232"/>
              <a:gd name="connsiteX2" fmla="*/ 0 w 3948913"/>
              <a:gd name="connsiteY2" fmla="*/ 3625232 h 3625232"/>
              <a:gd name="connsiteX3" fmla="*/ 3948913 w 3948913"/>
              <a:gd name="connsiteY3" fmla="*/ 3625232 h 362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8913" h="3625232">
                <a:moveTo>
                  <a:pt x="0" y="56644"/>
                </a:moveTo>
                <a:lnTo>
                  <a:pt x="0" y="0"/>
                </a:lnTo>
                <a:lnTo>
                  <a:pt x="0" y="3625232"/>
                </a:lnTo>
                <a:lnTo>
                  <a:pt x="3948913" y="3625232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DED4B-1ECE-4458-B7EA-048BD654FD4D}"/>
              </a:ext>
            </a:extLst>
          </p:cNvPr>
          <p:cNvSpPr txBox="1"/>
          <p:nvPr/>
        </p:nvSpPr>
        <p:spPr>
          <a:xfrm>
            <a:off x="1691937" y="1707890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E11A2-9F72-4041-88F1-870EFC956298}"/>
              </a:ext>
            </a:extLst>
          </p:cNvPr>
          <p:cNvSpPr txBox="1"/>
          <p:nvPr/>
        </p:nvSpPr>
        <p:spPr>
          <a:xfrm>
            <a:off x="581025" y="2246052"/>
            <a:ext cx="107518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Observed value of Y for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3B2E0-5C1C-446C-8F48-0DCF0005BA64}"/>
              </a:ext>
            </a:extLst>
          </p:cNvPr>
          <p:cNvSpPr txBox="1"/>
          <p:nvPr/>
        </p:nvSpPr>
        <p:spPr>
          <a:xfrm>
            <a:off x="581025" y="3544785"/>
            <a:ext cx="107518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Predicted Value of Y for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C748A-E3CD-4BBA-B236-8731E2D63D66}"/>
              </a:ext>
            </a:extLst>
          </p:cNvPr>
          <p:cNvSpPr txBox="1"/>
          <p:nvPr/>
        </p:nvSpPr>
        <p:spPr>
          <a:xfrm>
            <a:off x="581025" y="4806550"/>
            <a:ext cx="107518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Intercept =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46EA7-E667-4BCA-BC16-9C077C0F67E3}"/>
              </a:ext>
            </a:extLst>
          </p:cNvPr>
          <p:cNvSpPr txBox="1"/>
          <p:nvPr/>
        </p:nvSpPr>
        <p:spPr>
          <a:xfrm>
            <a:off x="3300256" y="3721191"/>
            <a:ext cx="137445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 Error for this 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2EDC0-4967-49AB-BDB8-B47838AECD80}"/>
              </a:ext>
            </a:extLst>
          </p:cNvPr>
          <p:cNvSpPr txBox="1"/>
          <p:nvPr/>
        </p:nvSpPr>
        <p:spPr>
          <a:xfrm>
            <a:off x="4727111" y="3130908"/>
            <a:ext cx="95218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Slope = </a:t>
            </a: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β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DB6971-91C5-47E5-A7D2-A5B43C1E9EB6}"/>
              </a:ext>
            </a:extLst>
          </p:cNvPr>
          <p:cNvSpPr/>
          <p:nvPr/>
        </p:nvSpPr>
        <p:spPr>
          <a:xfrm>
            <a:off x="1804524" y="3933326"/>
            <a:ext cx="1051964" cy="1576430"/>
          </a:xfrm>
          <a:custGeom>
            <a:avLst/>
            <a:gdLst>
              <a:gd name="connsiteX0" fmla="*/ 1051964 w 1051964"/>
              <a:gd name="connsiteY0" fmla="*/ 1658868 h 1658868"/>
              <a:gd name="connsiteX1" fmla="*/ 1051964 w 1051964"/>
              <a:gd name="connsiteY1" fmla="*/ 0 h 1658868"/>
              <a:gd name="connsiteX2" fmla="*/ 0 w 1051964"/>
              <a:gd name="connsiteY2" fmla="*/ 0 h 165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964" h="1658868">
                <a:moveTo>
                  <a:pt x="1051964" y="1658868"/>
                </a:moveTo>
                <a:lnTo>
                  <a:pt x="10519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DD1159-4349-494E-AD20-AC0482ED6D31}"/>
              </a:ext>
            </a:extLst>
          </p:cNvPr>
          <p:cNvSpPr/>
          <p:nvPr/>
        </p:nvSpPr>
        <p:spPr>
          <a:xfrm>
            <a:off x="1804524" y="2531887"/>
            <a:ext cx="1051964" cy="2977869"/>
          </a:xfrm>
          <a:custGeom>
            <a:avLst/>
            <a:gdLst>
              <a:gd name="connsiteX0" fmla="*/ 1051964 w 1051964"/>
              <a:gd name="connsiteY0" fmla="*/ 1658868 h 1658868"/>
              <a:gd name="connsiteX1" fmla="*/ 1051964 w 1051964"/>
              <a:gd name="connsiteY1" fmla="*/ 0 h 1658868"/>
              <a:gd name="connsiteX2" fmla="*/ 0 w 1051964"/>
              <a:gd name="connsiteY2" fmla="*/ 0 h 165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964" h="1658868">
                <a:moveTo>
                  <a:pt x="1051964" y="1658868"/>
                </a:moveTo>
                <a:lnTo>
                  <a:pt x="10519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CA2719-C499-47A9-BE19-C49F190CC30D}"/>
              </a:ext>
            </a:extLst>
          </p:cNvPr>
          <p:cNvCxnSpPr>
            <a:cxnSpLocks/>
          </p:cNvCxnSpPr>
          <p:nvPr/>
        </p:nvCxnSpPr>
        <p:spPr>
          <a:xfrm flipV="1">
            <a:off x="1691937" y="2609987"/>
            <a:ext cx="4037224" cy="18316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6CC6B-CB4C-4EBF-8C8F-741A75A5CA5E}"/>
                  </a:ext>
                </a:extLst>
              </p:cNvPr>
              <p:cNvSpPr txBox="1"/>
              <p:nvPr/>
            </p:nvSpPr>
            <p:spPr>
              <a:xfrm>
                <a:off x="3159505" y="3126628"/>
                <a:ext cx="290143" cy="42094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C6CC6B-CB4C-4EBF-8C8F-741A75A5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05" y="3126628"/>
                <a:ext cx="290143" cy="4209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Bracket 25">
            <a:extLst>
              <a:ext uri="{FF2B5EF4-FFF2-40B4-BE49-F238E27FC236}">
                <a16:creationId xmlns:a16="http://schemas.microsoft.com/office/drawing/2014/main" id="{AE16821D-9C80-4C5A-8CBE-49ADBBA093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1571883" y="4351315"/>
            <a:ext cx="190501" cy="1174625"/>
          </a:xfrm>
          <a:custGeom>
            <a:avLst/>
            <a:gdLst/>
            <a:ahLst/>
            <a:cxnLst/>
            <a:rect l="0" t="0" r="0" b="0"/>
            <a:pathLst>
              <a:path w="190501" h="1651001">
                <a:moveTo>
                  <a:pt x="0" y="0"/>
                </a:moveTo>
                <a:lnTo>
                  <a:pt x="127000" y="0"/>
                </a:lnTo>
                <a:lnTo>
                  <a:pt x="127000" y="762000"/>
                </a:lnTo>
                <a:lnTo>
                  <a:pt x="190500" y="825500"/>
                </a:lnTo>
                <a:lnTo>
                  <a:pt x="127000" y="889000"/>
                </a:lnTo>
                <a:lnTo>
                  <a:pt x="127000" y="1651000"/>
                </a:lnTo>
                <a:lnTo>
                  <a:pt x="0" y="1651000"/>
                </a:lnTo>
              </a:path>
            </a:pathLst>
          </a:cu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064224-8FC0-462D-B9BF-D8BF493197C3}"/>
              </a:ext>
            </a:extLst>
          </p:cNvPr>
          <p:cNvSpPr/>
          <p:nvPr/>
        </p:nvSpPr>
        <p:spPr>
          <a:xfrm>
            <a:off x="3360797" y="4379038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22DD2D-7640-4794-9BB7-26532E48D260}"/>
              </a:ext>
            </a:extLst>
          </p:cNvPr>
          <p:cNvSpPr/>
          <p:nvPr/>
        </p:nvSpPr>
        <p:spPr>
          <a:xfrm>
            <a:off x="1823032" y="4291898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9BB3AC-9821-45E5-A3A4-188A5C15BF33}"/>
              </a:ext>
            </a:extLst>
          </p:cNvPr>
          <p:cNvSpPr/>
          <p:nvPr/>
        </p:nvSpPr>
        <p:spPr>
          <a:xfrm>
            <a:off x="4615345" y="3411314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5312-426E-4505-9D80-BAD1F5E6155A}"/>
              </a:ext>
            </a:extLst>
          </p:cNvPr>
          <p:cNvSpPr/>
          <p:nvPr/>
        </p:nvSpPr>
        <p:spPr>
          <a:xfrm>
            <a:off x="5071385" y="2249600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31D20A-0934-4C16-80F6-4886260D6F26}"/>
              </a:ext>
            </a:extLst>
          </p:cNvPr>
          <p:cNvSpPr/>
          <p:nvPr/>
        </p:nvSpPr>
        <p:spPr>
          <a:xfrm>
            <a:off x="3692656" y="2722706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5398C65-9E5D-4500-B021-4888EA046404}"/>
              </a:ext>
            </a:extLst>
          </p:cNvPr>
          <p:cNvSpPr/>
          <p:nvPr/>
        </p:nvSpPr>
        <p:spPr>
          <a:xfrm>
            <a:off x="2625376" y="2339130"/>
            <a:ext cx="473106" cy="47310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Bracket 25">
            <a:extLst>
              <a:ext uri="{FF2B5EF4-FFF2-40B4-BE49-F238E27FC236}">
                <a16:creationId xmlns:a16="http://schemas.microsoft.com/office/drawing/2014/main" id="{C2CD1B8F-4449-4F86-A79C-2E5DE0344BC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05348" y="2847845"/>
            <a:ext cx="190501" cy="978514"/>
          </a:xfrm>
          <a:custGeom>
            <a:avLst/>
            <a:gdLst/>
            <a:ahLst/>
            <a:cxnLst/>
            <a:rect l="0" t="0" r="0" b="0"/>
            <a:pathLst>
              <a:path w="190501" h="1651001">
                <a:moveTo>
                  <a:pt x="0" y="0"/>
                </a:moveTo>
                <a:lnTo>
                  <a:pt x="127000" y="0"/>
                </a:lnTo>
                <a:lnTo>
                  <a:pt x="127000" y="762000"/>
                </a:lnTo>
                <a:lnTo>
                  <a:pt x="190500" y="825500"/>
                </a:lnTo>
                <a:lnTo>
                  <a:pt x="127000" y="889000"/>
                </a:lnTo>
                <a:lnTo>
                  <a:pt x="127000" y="1651000"/>
                </a:lnTo>
                <a:lnTo>
                  <a:pt x="0" y="1651000"/>
                </a:lnTo>
              </a:path>
            </a:pathLst>
          </a:cu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DDF9DEA-D788-4516-A372-B6E2AD433371}"/>
              </a:ext>
            </a:extLst>
          </p:cNvPr>
          <p:cNvSpPr/>
          <p:nvPr/>
        </p:nvSpPr>
        <p:spPr>
          <a:xfrm>
            <a:off x="2776868" y="3844678"/>
            <a:ext cx="168116" cy="168116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677AA8-1E13-4191-8ED9-E3E64928E634}"/>
              </a:ext>
            </a:extLst>
          </p:cNvPr>
          <p:cNvCxnSpPr/>
          <p:nvPr/>
        </p:nvCxnSpPr>
        <p:spPr>
          <a:xfrm flipH="1" flipV="1">
            <a:off x="3483107" y="3441152"/>
            <a:ext cx="283301" cy="1714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8EB948-4DD4-43AE-9FA3-57727A1A9E8C}"/>
              </a:ext>
            </a:extLst>
          </p:cNvPr>
          <p:cNvCxnSpPr>
            <a:cxnSpLocks/>
          </p:cNvCxnSpPr>
          <p:nvPr/>
        </p:nvCxnSpPr>
        <p:spPr>
          <a:xfrm>
            <a:off x="4402404" y="1838325"/>
            <a:ext cx="0" cy="136157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C92DD22-1FF1-48E6-830A-BD8651237E3C}"/>
              </a:ext>
            </a:extLst>
          </p:cNvPr>
          <p:cNvSpPr/>
          <p:nvPr/>
        </p:nvSpPr>
        <p:spPr>
          <a:xfrm>
            <a:off x="4657725" y="2647451"/>
            <a:ext cx="1019175" cy="457200"/>
          </a:xfrm>
          <a:custGeom>
            <a:avLst/>
            <a:gdLst>
              <a:gd name="connsiteX0" fmla="*/ 0 w 1019175"/>
              <a:gd name="connsiteY0" fmla="*/ 457200 h 457200"/>
              <a:gd name="connsiteX1" fmla="*/ 1019175 w 1019175"/>
              <a:gd name="connsiteY1" fmla="*/ 457200 h 457200"/>
              <a:gd name="connsiteX2" fmla="*/ 1019175 w 1019175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175" h="457200">
                <a:moveTo>
                  <a:pt x="0" y="457200"/>
                </a:moveTo>
                <a:lnTo>
                  <a:pt x="1019175" y="457200"/>
                </a:lnTo>
                <a:lnTo>
                  <a:pt x="1019175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8AACD3-7239-4332-BC32-265A6665EF15}"/>
              </a:ext>
            </a:extLst>
          </p:cNvPr>
          <p:cNvSpPr txBox="1"/>
          <p:nvPr/>
        </p:nvSpPr>
        <p:spPr>
          <a:xfrm>
            <a:off x="2778789" y="5610411"/>
            <a:ext cx="16671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1F2F0A-3855-42A7-811D-538C25EE7BA6}"/>
              </a:ext>
            </a:extLst>
          </p:cNvPr>
          <p:cNvSpPr txBox="1"/>
          <p:nvPr/>
        </p:nvSpPr>
        <p:spPr>
          <a:xfrm>
            <a:off x="5595939" y="5610411"/>
            <a:ext cx="136256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763F19D-F6C6-4582-B575-06F3E34A7AD9}"/>
              </a:ext>
            </a:extLst>
          </p:cNvPr>
          <p:cNvCxnSpPr/>
          <p:nvPr/>
        </p:nvCxnSpPr>
        <p:spPr>
          <a:xfrm>
            <a:off x="6713220" y="1554480"/>
            <a:ext cx="0" cy="39014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58CE6D-50C3-4982-89B4-0653AF6A95B0}"/>
              </a:ext>
            </a:extLst>
          </p:cNvPr>
          <p:cNvCxnSpPr/>
          <p:nvPr/>
        </p:nvCxnSpPr>
        <p:spPr>
          <a:xfrm>
            <a:off x="6362700" y="2238432"/>
            <a:ext cx="390906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7D091E-7E1B-45E5-BD8D-698B6CDE6C34}"/>
              </a:ext>
            </a:extLst>
          </p:cNvPr>
          <p:cNvCxnSpPr>
            <a:cxnSpLocks/>
          </p:cNvCxnSpPr>
          <p:nvPr/>
        </p:nvCxnSpPr>
        <p:spPr>
          <a:xfrm>
            <a:off x="6362700" y="4631112"/>
            <a:ext cx="405384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099A972-9BF0-4439-9973-2B3FAD99B6C3}"/>
              </a:ext>
            </a:extLst>
          </p:cNvPr>
          <p:cNvSpPr txBox="1"/>
          <p:nvPr/>
        </p:nvSpPr>
        <p:spPr>
          <a:xfrm>
            <a:off x="6161473" y="2029409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27B85B-5CA4-4A99-B491-D3580C5BC8B2}"/>
              </a:ext>
            </a:extLst>
          </p:cNvPr>
          <p:cNvCxnSpPr/>
          <p:nvPr/>
        </p:nvCxnSpPr>
        <p:spPr>
          <a:xfrm flipV="1">
            <a:off x="6910598" y="1954111"/>
            <a:ext cx="3066882" cy="309866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D3B511-797A-4576-8F53-0E79BDD3DB3B}"/>
                  </a:ext>
                </a:extLst>
              </p:cNvPr>
              <p:cNvSpPr txBox="1"/>
              <p:nvPr/>
            </p:nvSpPr>
            <p:spPr>
              <a:xfrm>
                <a:off x="6440510" y="2329004"/>
                <a:ext cx="174022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3D3B511-797A-4576-8F53-0E79BDD3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0" y="2329004"/>
                <a:ext cx="174022" cy="246221"/>
              </a:xfrm>
              <a:prstGeom prst="rect">
                <a:avLst/>
              </a:prstGeom>
              <a:blipFill>
                <a:blip r:embed="rId12"/>
                <a:stretch>
                  <a:fillRect l="-25000" r="-2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6817C6-B9E2-4132-B1C3-B858E014C984}"/>
                  </a:ext>
                </a:extLst>
              </p:cNvPr>
              <p:cNvSpPr txBox="1"/>
              <p:nvPr/>
            </p:nvSpPr>
            <p:spPr>
              <a:xfrm>
                <a:off x="6440510" y="1743622"/>
                <a:ext cx="151013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GB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6817C6-B9E2-4132-B1C3-B858E014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10" y="1743622"/>
                <a:ext cx="151013" cy="246221"/>
              </a:xfrm>
              <a:prstGeom prst="rect">
                <a:avLst/>
              </a:prstGeom>
              <a:blipFill>
                <a:blip r:embed="rId13"/>
                <a:stretch>
                  <a:fillRect l="-30769" r="-3076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FB71C17-942A-415E-9C12-D3ADA9B980ED}"/>
              </a:ext>
            </a:extLst>
          </p:cNvPr>
          <p:cNvSpPr txBox="1"/>
          <p:nvPr/>
        </p:nvSpPr>
        <p:spPr>
          <a:xfrm>
            <a:off x="10333686" y="4882365"/>
            <a:ext cx="1657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6E49B1-EFF9-4FD0-B60F-BE4B8B9429DA}"/>
              </a:ext>
            </a:extLst>
          </p:cNvPr>
          <p:cNvSpPr txBox="1"/>
          <p:nvPr/>
        </p:nvSpPr>
        <p:spPr>
          <a:xfrm>
            <a:off x="9780114" y="2447151"/>
            <a:ext cx="130965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Logistic model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85BCF8-C930-489A-8ECC-5CBA6E0FACF4}"/>
              </a:ext>
            </a:extLst>
          </p:cNvPr>
          <p:cNvSpPr txBox="1"/>
          <p:nvPr/>
        </p:nvSpPr>
        <p:spPr>
          <a:xfrm>
            <a:off x="10337957" y="3072701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69D4F3C-4615-4961-BD4D-E398FA0814D5}"/>
              </a:ext>
            </a:extLst>
          </p:cNvPr>
          <p:cNvCxnSpPr/>
          <p:nvPr/>
        </p:nvCxnSpPr>
        <p:spPr>
          <a:xfrm>
            <a:off x="9884639" y="3399490"/>
            <a:ext cx="103566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B8CD3-2E9D-494F-B4BF-9CEC49C5233E}"/>
                  </a:ext>
                </a:extLst>
              </p:cNvPr>
              <p:cNvSpPr txBox="1"/>
              <p:nvPr/>
            </p:nvSpPr>
            <p:spPr>
              <a:xfrm>
                <a:off x="9931284" y="3480058"/>
                <a:ext cx="1085041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solidFill>
                      <a:schemeClr val="bg1"/>
                    </a:solidFill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>
                      <a:lumMod val="60000"/>
                      <a:lumOff val="40000"/>
                    </a:schemeClr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19386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1+</a:t>
                </a: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</a:t>
                </a:r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-(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𝛃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sz="1600" b="0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𝛃</m:t>
                    </m:r>
                    <m:r>
                      <a:rPr kumimoji="0" lang="en-US" sz="1600" b="1" i="1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m:rPr>
                        <m:sty m:val="p"/>
                      </m:rPr>
                      <a:rPr kumimoji="0" lang="en-US" sz="1600" b="0" i="0" u="none" strike="noStrike" kern="1200" cap="none" spc="0" normalizeH="0" baseline="3000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</m:oMath>
                </a14:m>
                <a:r>
                  <a:rPr kumimoji="0" lang="en-US" sz="16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CB8CD3-2E9D-494F-B4BF-9CEC49C5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284" y="3480058"/>
                <a:ext cx="1085041" cy="246221"/>
              </a:xfrm>
              <a:prstGeom prst="rect">
                <a:avLst/>
              </a:prstGeom>
              <a:blipFill>
                <a:blip r:embed="rId14"/>
                <a:stretch>
                  <a:fillRect l="-10465" t="-25000" r="-697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FCCDA7-B7D3-4261-B0E5-9C43A83C224D}"/>
                  </a:ext>
                </a:extLst>
              </p:cNvPr>
              <p:cNvSpPr txBox="1"/>
              <p:nvPr/>
            </p:nvSpPr>
            <p:spPr>
              <a:xfrm>
                <a:off x="9458990" y="3302098"/>
                <a:ext cx="384914" cy="24622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FCCDA7-B7D3-4261-B0E5-9C43A83C2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990" y="3302098"/>
                <a:ext cx="384914" cy="246221"/>
              </a:xfrm>
              <a:prstGeom prst="rect">
                <a:avLst/>
              </a:prstGeom>
              <a:blipFill>
                <a:blip r:embed="rId15"/>
                <a:stretch>
                  <a:fillRect l="-9677" r="-32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1E85BCC-D070-49DD-8394-D0CDF11DB1AE}"/>
              </a:ext>
            </a:extLst>
          </p:cNvPr>
          <p:cNvSpPr/>
          <p:nvPr/>
        </p:nvSpPr>
        <p:spPr>
          <a:xfrm>
            <a:off x="6996113" y="2332276"/>
            <a:ext cx="3190875" cy="2135647"/>
          </a:xfrm>
          <a:custGeom>
            <a:avLst/>
            <a:gdLst>
              <a:gd name="connsiteX0" fmla="*/ 0 w 3190875"/>
              <a:gd name="connsiteY0" fmla="*/ 2166740 h 2314123"/>
              <a:gd name="connsiteX1" fmla="*/ 847725 w 3190875"/>
              <a:gd name="connsiteY1" fmla="*/ 2119115 h 2314123"/>
              <a:gd name="connsiteX2" fmla="*/ 1947862 w 3190875"/>
              <a:gd name="connsiteY2" fmla="*/ 261740 h 2314123"/>
              <a:gd name="connsiteX3" fmla="*/ 3190875 w 3190875"/>
              <a:gd name="connsiteY3" fmla="*/ 56952 h 2314123"/>
              <a:gd name="connsiteX0" fmla="*/ 0 w 3190875"/>
              <a:gd name="connsiteY0" fmla="*/ 2142616 h 2289999"/>
              <a:gd name="connsiteX1" fmla="*/ 847725 w 3190875"/>
              <a:gd name="connsiteY1" fmla="*/ 2094991 h 2289999"/>
              <a:gd name="connsiteX2" fmla="*/ 1947862 w 3190875"/>
              <a:gd name="connsiteY2" fmla="*/ 237616 h 2289999"/>
              <a:gd name="connsiteX3" fmla="*/ 3190875 w 3190875"/>
              <a:gd name="connsiteY3" fmla="*/ 32828 h 2289999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68045"/>
              <a:gd name="connsiteX1" fmla="*/ 847725 w 3190875"/>
              <a:gd name="connsiteY1" fmla="*/ 2073037 h 2268045"/>
              <a:gd name="connsiteX2" fmla="*/ 1947862 w 3190875"/>
              <a:gd name="connsiteY2" fmla="*/ 215662 h 2268045"/>
              <a:gd name="connsiteX3" fmla="*/ 3190875 w 3190875"/>
              <a:gd name="connsiteY3" fmla="*/ 10874 h 2268045"/>
              <a:gd name="connsiteX0" fmla="*/ 0 w 3190875"/>
              <a:gd name="connsiteY0" fmla="*/ 2120662 h 2225147"/>
              <a:gd name="connsiteX1" fmla="*/ 990600 w 3190875"/>
              <a:gd name="connsiteY1" fmla="*/ 1987312 h 2225147"/>
              <a:gd name="connsiteX2" fmla="*/ 1947862 w 3190875"/>
              <a:gd name="connsiteY2" fmla="*/ 215662 h 2225147"/>
              <a:gd name="connsiteX3" fmla="*/ 3190875 w 3190875"/>
              <a:gd name="connsiteY3" fmla="*/ 10874 h 2225147"/>
              <a:gd name="connsiteX0" fmla="*/ 0 w 3190875"/>
              <a:gd name="connsiteY0" fmla="*/ 2120662 h 2225147"/>
              <a:gd name="connsiteX1" fmla="*/ 990600 w 3190875"/>
              <a:gd name="connsiteY1" fmla="*/ 1987312 h 2225147"/>
              <a:gd name="connsiteX2" fmla="*/ 1947862 w 3190875"/>
              <a:gd name="connsiteY2" fmla="*/ 215662 h 2225147"/>
              <a:gd name="connsiteX3" fmla="*/ 3190875 w 3190875"/>
              <a:gd name="connsiteY3" fmla="*/ 10874 h 2225147"/>
              <a:gd name="connsiteX0" fmla="*/ 0 w 3190875"/>
              <a:gd name="connsiteY0" fmla="*/ 2120662 h 2181833"/>
              <a:gd name="connsiteX1" fmla="*/ 990600 w 3190875"/>
              <a:gd name="connsiteY1" fmla="*/ 1987312 h 2181833"/>
              <a:gd name="connsiteX2" fmla="*/ 1947862 w 3190875"/>
              <a:gd name="connsiteY2" fmla="*/ 215662 h 2181833"/>
              <a:gd name="connsiteX3" fmla="*/ 3190875 w 3190875"/>
              <a:gd name="connsiteY3" fmla="*/ 10874 h 2181833"/>
              <a:gd name="connsiteX0" fmla="*/ 0 w 3190875"/>
              <a:gd name="connsiteY0" fmla="*/ 2120662 h 2137568"/>
              <a:gd name="connsiteX1" fmla="*/ 990600 w 3190875"/>
              <a:gd name="connsiteY1" fmla="*/ 1987312 h 2137568"/>
              <a:gd name="connsiteX2" fmla="*/ 1947862 w 3190875"/>
              <a:gd name="connsiteY2" fmla="*/ 215662 h 2137568"/>
              <a:gd name="connsiteX3" fmla="*/ 3190875 w 3190875"/>
              <a:gd name="connsiteY3" fmla="*/ 10874 h 2137568"/>
              <a:gd name="connsiteX0" fmla="*/ 0 w 3190875"/>
              <a:gd name="connsiteY0" fmla="*/ 2120662 h 2137568"/>
              <a:gd name="connsiteX1" fmla="*/ 990600 w 3190875"/>
              <a:gd name="connsiteY1" fmla="*/ 1987312 h 2137568"/>
              <a:gd name="connsiteX2" fmla="*/ 1947862 w 3190875"/>
              <a:gd name="connsiteY2" fmla="*/ 215662 h 2137568"/>
              <a:gd name="connsiteX3" fmla="*/ 3190875 w 3190875"/>
              <a:gd name="connsiteY3" fmla="*/ 10874 h 2137568"/>
              <a:gd name="connsiteX0" fmla="*/ 0 w 3190875"/>
              <a:gd name="connsiteY0" fmla="*/ 2120662 h 2175477"/>
              <a:gd name="connsiteX1" fmla="*/ 990600 w 3190875"/>
              <a:gd name="connsiteY1" fmla="*/ 1987312 h 2175477"/>
              <a:gd name="connsiteX2" fmla="*/ 1947862 w 3190875"/>
              <a:gd name="connsiteY2" fmla="*/ 215662 h 2175477"/>
              <a:gd name="connsiteX3" fmla="*/ 3190875 w 3190875"/>
              <a:gd name="connsiteY3" fmla="*/ 10874 h 2175477"/>
              <a:gd name="connsiteX0" fmla="*/ 0 w 3190875"/>
              <a:gd name="connsiteY0" fmla="*/ 2120662 h 2135647"/>
              <a:gd name="connsiteX1" fmla="*/ 990600 w 3190875"/>
              <a:gd name="connsiteY1" fmla="*/ 1987312 h 2135647"/>
              <a:gd name="connsiteX2" fmla="*/ 1947862 w 3190875"/>
              <a:gd name="connsiteY2" fmla="*/ 215662 h 2135647"/>
              <a:gd name="connsiteX3" fmla="*/ 3190875 w 3190875"/>
              <a:gd name="connsiteY3" fmla="*/ 10874 h 2135647"/>
              <a:gd name="connsiteX0" fmla="*/ 0 w 3190875"/>
              <a:gd name="connsiteY0" fmla="*/ 2120662 h 2135647"/>
              <a:gd name="connsiteX1" fmla="*/ 990600 w 3190875"/>
              <a:gd name="connsiteY1" fmla="*/ 1987312 h 2135647"/>
              <a:gd name="connsiteX2" fmla="*/ 1947862 w 3190875"/>
              <a:gd name="connsiteY2" fmla="*/ 215662 h 2135647"/>
              <a:gd name="connsiteX3" fmla="*/ 3190875 w 3190875"/>
              <a:gd name="connsiteY3" fmla="*/ 10874 h 21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2135647">
                <a:moveTo>
                  <a:pt x="0" y="2120662"/>
                </a:moveTo>
                <a:cubicBezTo>
                  <a:pt x="332977" y="2155587"/>
                  <a:pt x="756443" y="2136537"/>
                  <a:pt x="990600" y="1987312"/>
                </a:cubicBezTo>
                <a:cubicBezTo>
                  <a:pt x="1300957" y="1698387"/>
                  <a:pt x="1646237" y="522844"/>
                  <a:pt x="1947862" y="215662"/>
                </a:cubicBezTo>
                <a:cubicBezTo>
                  <a:pt x="2281237" y="-47070"/>
                  <a:pt x="2697956" y="-1429"/>
                  <a:pt x="3190875" y="10874"/>
                </a:cubicBez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7E0A3C-848B-475F-A825-397E9DB1F78B}"/>
              </a:ext>
            </a:extLst>
          </p:cNvPr>
          <p:cNvSpPr txBox="1"/>
          <p:nvPr/>
        </p:nvSpPr>
        <p:spPr>
          <a:xfrm>
            <a:off x="9563605" y="1573925"/>
            <a:ext cx="1184620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 model</a:t>
            </a:r>
          </a:p>
        </p:txBody>
      </p:sp>
      <p:sp>
        <p:nvSpPr>
          <p:cNvPr id="69" name="Arrow: Left 68">
            <a:extLst>
              <a:ext uri="{FF2B5EF4-FFF2-40B4-BE49-F238E27FC236}">
                <a16:creationId xmlns:a16="http://schemas.microsoft.com/office/drawing/2014/main" id="{BC489C18-62BC-4B77-9926-78755358855E}"/>
              </a:ext>
            </a:extLst>
          </p:cNvPr>
          <p:cNvSpPr/>
          <p:nvPr/>
        </p:nvSpPr>
        <p:spPr>
          <a:xfrm>
            <a:off x="9318701" y="1651955"/>
            <a:ext cx="163382" cy="161579"/>
          </a:xfrm>
          <a:prstGeom prst="leftArrow">
            <a:avLst>
              <a:gd name="adj1" fmla="val 50000"/>
              <a:gd name="adj2" fmla="val 38480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2FC9203E-7EF2-41A6-A682-DB2B4E8F6470}"/>
              </a:ext>
            </a:extLst>
          </p:cNvPr>
          <p:cNvSpPr/>
          <p:nvPr/>
        </p:nvSpPr>
        <p:spPr>
          <a:xfrm rot="16200000">
            <a:off x="9976343" y="2901840"/>
            <a:ext cx="296555" cy="161579"/>
          </a:xfrm>
          <a:prstGeom prst="leftArrow">
            <a:avLst>
              <a:gd name="adj1" fmla="val 44105"/>
              <a:gd name="adj2" fmla="val 47323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5850E9-4964-4D15-B29C-8726BE2721B8}"/>
              </a:ext>
            </a:extLst>
          </p:cNvPr>
          <p:cNvSpPr txBox="1"/>
          <p:nvPr/>
        </p:nvSpPr>
        <p:spPr>
          <a:xfrm>
            <a:off x="6161473" y="4492480"/>
            <a:ext cx="11381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16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2B7B98-6A9F-0A47-9138-25037D37805E}"/>
              </a:ext>
            </a:extLst>
          </p:cNvPr>
          <p:cNvSpPr txBox="1"/>
          <p:nvPr/>
        </p:nvSpPr>
        <p:spPr>
          <a:xfrm>
            <a:off x="8591550" y="4894268"/>
            <a:ext cx="16671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solidFill>
                  <a:schemeClr val="bg1"/>
                </a:solidFill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35A9B-7D5E-CC49-8E88-B91957DEDCFA}"/>
              </a:ext>
            </a:extLst>
          </p:cNvPr>
          <p:cNvSpPr txBox="1"/>
          <p:nvPr/>
        </p:nvSpPr>
        <p:spPr>
          <a:xfrm>
            <a:off x="11785600" y="398497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8444EF-481F-9740-BD4A-BEE8DBEE9F79}"/>
                  </a:ext>
                </a:extLst>
              </p:cNvPr>
              <p:cNvSpPr txBox="1"/>
              <p:nvPr/>
            </p:nvSpPr>
            <p:spPr>
              <a:xfrm>
                <a:off x="7259997" y="1522127"/>
                <a:ext cx="1928945" cy="4212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vert="horz" wrap="square" lIns="72009" tIns="72009" rIns="72009" bIns="72009" rtlCol="0" anchor="ctr" anchorCtr="0"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US" sz="1600" b="0" i="0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Xi</m:t>
                      </m:r>
                      <m: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εi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8444EF-481F-9740-BD4A-BEE8DBEE9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997" y="1522127"/>
                <a:ext cx="1928945" cy="42123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15457" y="84156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081" name="think-cell Slide" r:id="rId5" imgW="530" imgH="531" progId="TCLayout.ActiveDocument.1">
                  <p:embed/>
                </p:oleObj>
              </mc:Choice>
              <mc:Fallback>
                <p:oleObj name="think-cell Slide" r:id="rId5" imgW="530" imgH="53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5457" y="841561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698C48-C46A-4C3E-9D0D-A02264DE06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Logistic regression is a simple model for binary dependent variables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5. Source"/>
          <p:cNvSpPr>
            <a:spLocks noChangeArrowheads="1"/>
          </p:cNvSpPr>
          <p:nvPr/>
        </p:nvSpPr>
        <p:spPr bwMode="gray">
          <a:xfrm>
            <a:off x="475488" y="6507558"/>
            <a:ext cx="9661976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8953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02" algn="l"/>
              </a:tabLst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SOURCE: McKinsey Analytics Practice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1517976" y="3234623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1517976" y="4503417"/>
            <a:ext cx="895982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/>
          </p:cNvSpPr>
          <p:nvPr/>
        </p:nvSpPr>
        <p:spPr>
          <a:xfrm>
            <a:off x="2272205" y="1273852"/>
            <a:ext cx="8205596" cy="18287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What is 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When dependent variable is binary – label falls in one of two categories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Logistic regression models the probability that Y belongs to a particular category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E.g., if predicting default:</a:t>
            </a:r>
          </a:p>
          <a:p>
            <a:pPr marL="342899" marR="0" lvl="2" indent="-169862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might predict default if model gives a predicted probability &gt;0.5</a:t>
            </a:r>
          </a:p>
          <a:p>
            <a:pPr marL="342899" marR="0" lvl="2" indent="-169862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However we saw previously that this threshold can change</a:t>
            </a: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0E5B0090-98B2-4CD6-AAE8-AB72D50BD74F}"/>
              </a:ext>
            </a:extLst>
          </p:cNvPr>
          <p:cNvSpPr/>
          <p:nvPr/>
        </p:nvSpPr>
        <p:spPr>
          <a:xfrm>
            <a:off x="1684888" y="1678299"/>
            <a:ext cx="296206" cy="571457"/>
          </a:xfrm>
          <a:custGeom>
            <a:avLst/>
            <a:gdLst/>
            <a:ahLst/>
            <a:cxnLst/>
            <a:rect l="l" t="t" r="r" b="b"/>
            <a:pathLst>
              <a:path w="394969" h="762000">
                <a:moveTo>
                  <a:pt x="0" y="762000"/>
                </a:moveTo>
                <a:lnTo>
                  <a:pt x="394716" y="762000"/>
                </a:lnTo>
                <a:lnTo>
                  <a:pt x="394716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MS PGothic" pitchFamily="34" charset="-128"/>
              <a:cs typeface="+mn-cs"/>
            </a:endParaRPr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2272204" y="3366688"/>
            <a:ext cx="8205596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Why use 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Output is transparent, easy to interpret and easy to implement which helps  to get buy-in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Easy compliance with government regulations</a:t>
            </a: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4E0AACE1-6B4B-422B-A417-D9C85347956C}"/>
              </a:ext>
            </a:extLst>
          </p:cNvPr>
          <p:cNvSpPr txBox="1"/>
          <p:nvPr/>
        </p:nvSpPr>
        <p:spPr>
          <a:xfrm>
            <a:off x="1624647" y="3505859"/>
            <a:ext cx="416688" cy="865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4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5624" b="0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2272204" y="4635481"/>
            <a:ext cx="8205596" cy="12285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00000"/>
              <a:defRPr lang="x-none" sz="1200" b="1" baseline="0">
                <a:latin typeface="+mn-lt"/>
              </a:defRPr>
            </a:lvl1pPr>
            <a:lvl2pPr marL="1587" lvl="1" indent="0" defTabSz="895395" eaLnBrk="1" latinLnBrk="0" hangingPunct="1"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latin typeface="+mn-lt"/>
              </a:defRPr>
            </a:lvl2pPr>
            <a:lvl3pPr marL="126206" lvl="2" indent="-126206" defTabSz="895395" eaLnBrk="1" latinLnBrk="0" hangingPunct="1"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aseline="0">
                <a:latin typeface="+mn-lt"/>
              </a:defRPr>
            </a:lvl3pPr>
            <a:lvl4pPr marL="263129" lvl="3" indent="-136922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aseline="0">
                <a:solidFill>
                  <a:schemeClr val="accent6"/>
                </a:solidFill>
                <a:latin typeface="+mn-lt"/>
              </a:defRPr>
            </a:lvl4pPr>
            <a:lvl5pPr marL="434579" lvl="4" indent="-171450" defTabSz="895395" eaLnBrk="1" latinLnBrk="0" hangingPunct="1">
              <a:spcAft>
                <a:spcPts val="45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aseline="0">
                <a:solidFill>
                  <a:schemeClr val="accent6"/>
                </a:solidFill>
                <a:latin typeface="+mn-lt"/>
              </a:defRPr>
            </a:lvl5pPr>
            <a:lvl6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6pPr>
            <a:lvl7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7pPr>
            <a:lvl8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8pPr>
            <a:lvl9pPr marL="749846" indent="-130181" defTabSz="895395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baseline="0">
                <a:latin typeface="+mn-lt"/>
              </a:defRPr>
            </a:lvl9pPr>
          </a:lstStyle>
          <a:p>
            <a:pPr marL="1587" marR="0" lvl="1" indent="0" algn="l" defTabSz="895395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FFFFFF"/>
              </a:buClr>
              <a:buSzPct val="12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When to use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DEE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it?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When you have a clear hypothesis about what to solve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 needs to be structured</a:t>
            </a:r>
          </a:p>
          <a:p>
            <a:pPr marL="180974" marR="0" lvl="2" indent="-180974" algn="l" defTabSz="895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Regulation requirement of clear model description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461859-C092-4FBE-A294-46B3B2456B44}"/>
              </a:ext>
            </a:extLst>
          </p:cNvPr>
          <p:cNvGrpSpPr/>
          <p:nvPr/>
        </p:nvGrpSpPr>
        <p:grpSpPr>
          <a:xfrm>
            <a:off x="1517976" y="4910895"/>
            <a:ext cx="630031" cy="630032"/>
            <a:chOff x="408239" y="4533286"/>
            <a:chExt cx="630041" cy="630042"/>
          </a:xfrm>
        </p:grpSpPr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87F1E4CE-85EE-4C05-92D0-918FB8BBE094}"/>
                </a:ext>
              </a:extLst>
            </p:cNvPr>
            <p:cNvSpPr/>
            <p:nvPr/>
          </p:nvSpPr>
          <p:spPr>
            <a:xfrm>
              <a:off x="408239" y="4533286"/>
              <a:ext cx="630041" cy="630042"/>
            </a:xfrm>
            <a:custGeom>
              <a:avLst/>
              <a:gdLst/>
              <a:ahLst/>
              <a:cxnLst/>
              <a:rect l="l" t="t" r="r" b="b"/>
              <a:pathLst>
                <a:path w="840105" h="840104">
                  <a:moveTo>
                    <a:pt x="0" y="419862"/>
                  </a:moveTo>
                  <a:lnTo>
                    <a:pt x="2824" y="370893"/>
                  </a:lnTo>
                  <a:lnTo>
                    <a:pt x="11088" y="323585"/>
                  </a:lnTo>
                  <a:lnTo>
                    <a:pt x="24476" y="278252"/>
                  </a:lnTo>
                  <a:lnTo>
                    <a:pt x="42674" y="235209"/>
                  </a:lnTo>
                  <a:lnTo>
                    <a:pt x="65366" y="194770"/>
                  </a:lnTo>
                  <a:lnTo>
                    <a:pt x="92237" y="157251"/>
                  </a:lnTo>
                  <a:lnTo>
                    <a:pt x="122972" y="122967"/>
                  </a:lnTo>
                  <a:lnTo>
                    <a:pt x="157257" y="92233"/>
                  </a:lnTo>
                  <a:lnTo>
                    <a:pt x="194776" y="65362"/>
                  </a:lnTo>
                  <a:lnTo>
                    <a:pt x="235214" y="42672"/>
                  </a:lnTo>
                  <a:lnTo>
                    <a:pt x="278257" y="24475"/>
                  </a:lnTo>
                  <a:lnTo>
                    <a:pt x="323589" y="11087"/>
                  </a:lnTo>
                  <a:lnTo>
                    <a:pt x="370896" y="2824"/>
                  </a:lnTo>
                  <a:lnTo>
                    <a:pt x="419862" y="0"/>
                  </a:lnTo>
                  <a:lnTo>
                    <a:pt x="468830" y="2824"/>
                  </a:lnTo>
                  <a:lnTo>
                    <a:pt x="516138" y="11087"/>
                  </a:lnTo>
                  <a:lnTo>
                    <a:pt x="561471" y="24475"/>
                  </a:lnTo>
                  <a:lnTo>
                    <a:pt x="604514" y="42672"/>
                  </a:lnTo>
                  <a:lnTo>
                    <a:pt x="644953" y="65362"/>
                  </a:lnTo>
                  <a:lnTo>
                    <a:pt x="682472" y="92233"/>
                  </a:lnTo>
                  <a:lnTo>
                    <a:pt x="716756" y="122967"/>
                  </a:lnTo>
                  <a:lnTo>
                    <a:pt x="747490" y="157251"/>
                  </a:lnTo>
                  <a:lnTo>
                    <a:pt x="774361" y="194770"/>
                  </a:lnTo>
                  <a:lnTo>
                    <a:pt x="797052" y="235209"/>
                  </a:lnTo>
                  <a:lnTo>
                    <a:pt x="815248" y="278252"/>
                  </a:lnTo>
                  <a:lnTo>
                    <a:pt x="828636" y="323585"/>
                  </a:lnTo>
                  <a:lnTo>
                    <a:pt x="836899" y="370893"/>
                  </a:lnTo>
                  <a:lnTo>
                    <a:pt x="839724" y="419862"/>
                  </a:lnTo>
                  <a:lnTo>
                    <a:pt x="836899" y="468830"/>
                  </a:lnTo>
                  <a:lnTo>
                    <a:pt x="828636" y="516138"/>
                  </a:lnTo>
                  <a:lnTo>
                    <a:pt x="815248" y="561471"/>
                  </a:lnTo>
                  <a:lnTo>
                    <a:pt x="797052" y="604514"/>
                  </a:lnTo>
                  <a:lnTo>
                    <a:pt x="774361" y="644953"/>
                  </a:lnTo>
                  <a:lnTo>
                    <a:pt x="747490" y="682472"/>
                  </a:lnTo>
                  <a:lnTo>
                    <a:pt x="716756" y="716756"/>
                  </a:lnTo>
                  <a:lnTo>
                    <a:pt x="682472" y="747490"/>
                  </a:lnTo>
                  <a:lnTo>
                    <a:pt x="644953" y="774361"/>
                  </a:lnTo>
                  <a:lnTo>
                    <a:pt x="604514" y="797052"/>
                  </a:lnTo>
                  <a:lnTo>
                    <a:pt x="561471" y="815248"/>
                  </a:lnTo>
                  <a:lnTo>
                    <a:pt x="516138" y="828636"/>
                  </a:lnTo>
                  <a:lnTo>
                    <a:pt x="468830" y="836899"/>
                  </a:lnTo>
                  <a:lnTo>
                    <a:pt x="419862" y="839724"/>
                  </a:lnTo>
                  <a:lnTo>
                    <a:pt x="370896" y="836899"/>
                  </a:lnTo>
                  <a:lnTo>
                    <a:pt x="323589" y="828636"/>
                  </a:lnTo>
                  <a:lnTo>
                    <a:pt x="278257" y="815248"/>
                  </a:lnTo>
                  <a:lnTo>
                    <a:pt x="235214" y="797052"/>
                  </a:lnTo>
                  <a:lnTo>
                    <a:pt x="194776" y="774361"/>
                  </a:lnTo>
                  <a:lnTo>
                    <a:pt x="157257" y="747490"/>
                  </a:lnTo>
                  <a:lnTo>
                    <a:pt x="122972" y="716756"/>
                  </a:lnTo>
                  <a:lnTo>
                    <a:pt x="92237" y="682472"/>
                  </a:lnTo>
                  <a:lnTo>
                    <a:pt x="65366" y="644953"/>
                  </a:lnTo>
                  <a:lnTo>
                    <a:pt x="42674" y="604514"/>
                  </a:lnTo>
                  <a:lnTo>
                    <a:pt x="24476" y="561471"/>
                  </a:lnTo>
                  <a:lnTo>
                    <a:pt x="11088" y="516138"/>
                  </a:lnTo>
                  <a:lnTo>
                    <a:pt x="2824" y="468830"/>
                  </a:lnTo>
                  <a:lnTo>
                    <a:pt x="0" y="419862"/>
                  </a:lnTo>
                  <a:close/>
                </a:path>
              </a:pathLst>
            </a:custGeom>
            <a:ln w="64007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065CED6F-1F25-42C1-A988-36F3F909BB72}"/>
                </a:ext>
              </a:extLst>
            </p:cNvPr>
            <p:cNvSpPr/>
            <p:nvPr/>
          </p:nvSpPr>
          <p:spPr>
            <a:xfrm>
              <a:off x="720260" y="4749301"/>
              <a:ext cx="100007" cy="108579"/>
            </a:xfrm>
            <a:custGeom>
              <a:avLst/>
              <a:gdLst/>
              <a:ahLst/>
              <a:cxnLst/>
              <a:rect l="l" t="t" r="r" b="b"/>
              <a:pathLst>
                <a:path w="133350" h="144779">
                  <a:moveTo>
                    <a:pt x="133350" y="0"/>
                  </a:moveTo>
                  <a:lnTo>
                    <a:pt x="0" y="144398"/>
                  </a:lnTo>
                </a:path>
              </a:pathLst>
            </a:custGeom>
            <a:ln w="6400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DB78A317-F7B9-44F6-9E3A-5EA8C54B4D4F}"/>
                </a:ext>
              </a:extLst>
            </p:cNvPr>
            <p:cNvSpPr/>
            <p:nvPr/>
          </p:nvSpPr>
          <p:spPr>
            <a:xfrm>
              <a:off x="639112" y="4607577"/>
              <a:ext cx="90482" cy="257160"/>
            </a:xfrm>
            <a:custGeom>
              <a:avLst/>
              <a:gdLst/>
              <a:ahLst/>
              <a:cxnLst/>
              <a:rect l="l" t="t" r="r" b="b"/>
              <a:pathLst>
                <a:path w="120650" h="342900">
                  <a:moveTo>
                    <a:pt x="0" y="0"/>
                  </a:moveTo>
                  <a:lnTo>
                    <a:pt x="120650" y="342899"/>
                  </a:lnTo>
                </a:path>
              </a:pathLst>
            </a:custGeom>
            <a:ln w="6400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52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113B325-A5CF-4705-A218-3DAF8E9AC8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74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113B325-A5CF-4705-A218-3DAF8E9AC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29BB9E0B-A001-47B2-A7D5-DE33E1F23B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4E214-2307-3546-A627-4B474E5B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7DF7C-404C-EC44-A468-B837041C82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4625" y="2157971"/>
            <a:ext cx="62410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076" marR="0" lvl="0" indent="-336076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Field of study that gives computers the ability to learn without being explicitly programmed.” Arthur Samuel</a:t>
            </a:r>
          </a:p>
          <a:p>
            <a:pPr marL="336076" marR="0" lvl="0" indent="-336076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Machine learning (ML) is the scientific study of algorithms and statistical models that computer systems use to effectively perform a specific task without using explicit instructions, relying on patterns and inference instead. "</a:t>
            </a:r>
          </a:p>
        </p:txBody>
      </p:sp>
      <p:sp>
        <p:nvSpPr>
          <p:cNvPr id="6" name="5. Source">
            <a:extLst>
              <a:ext uri="{FF2B5EF4-FFF2-40B4-BE49-F238E27FC236}">
                <a16:creationId xmlns:a16="http://schemas.microsoft.com/office/drawing/2014/main" id="{3877016F-A1ED-064F-8CD7-B21A33268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8272"/>
            <a:ext cx="9661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11700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Coursera, Andrew Ng https://xkcd.com/1838/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39E28-E65B-BC48-8084-3EF158D33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949" y="1494613"/>
            <a:ext cx="3904722" cy="27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113B325-A5CF-4705-A218-3DAF8E9AC8B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05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113B325-A5CF-4705-A218-3DAF8E9AC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29BB9E0B-A001-47B2-A7D5-DE33E1F23B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4E214-2307-3546-A627-4B474E5B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6C905-CC06-4F4B-9575-D0B32E4B5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654" y="837171"/>
            <a:ext cx="4617834" cy="54642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7DF7C-404C-EC44-A468-B837041C82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24625" y="2157971"/>
            <a:ext cx="62410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076" marR="0" lvl="0" indent="-336076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 Field of study that gives computers the ability to learn without being explicitly programmed.” Arthur Samuel</a:t>
            </a:r>
          </a:p>
          <a:p>
            <a:pPr marL="336076" marR="0" lvl="0" indent="-336076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" Machine learning (ML) is the scientific study of algorithms and statistical models that computer systems use to effectively perform a specific task without using explicit instructions, relying on patterns and inference instead. "</a:t>
            </a:r>
          </a:p>
        </p:txBody>
      </p:sp>
      <p:sp>
        <p:nvSpPr>
          <p:cNvPr id="6" name="5. Source">
            <a:extLst>
              <a:ext uri="{FF2B5EF4-FFF2-40B4-BE49-F238E27FC236}">
                <a16:creationId xmlns:a16="http://schemas.microsoft.com/office/drawing/2014/main" id="{3877016F-A1ED-064F-8CD7-B21A33268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75488" y="6508272"/>
            <a:ext cx="966197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493713" marR="0" lvl="0" indent="-493713" algn="l" defTabSz="11700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Coursera, Andrew Ng https://xkcd.com/1838/</a:t>
            </a:r>
          </a:p>
        </p:txBody>
      </p:sp>
    </p:spTree>
    <p:extLst>
      <p:ext uri="{BB962C8B-B14F-4D97-AF65-F5344CB8AC3E}">
        <p14:creationId xmlns:p14="http://schemas.microsoft.com/office/powerpoint/2010/main" val="4729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BF36F60F-59C0-47EB-A988-EADC33C9C1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9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BF36F60F-59C0-47EB-A988-EADC33C9C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5D1368B-BFE6-4F21-A2C5-6C10E8165D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349E7-5CD8-0146-89F4-12F17B5AF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706" y="958589"/>
            <a:ext cx="6463782" cy="4891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B14277-0489-7647-ADCE-F6508D5D2AB0}"/>
              </a:ext>
            </a:extLst>
          </p:cNvPr>
          <p:cNvSpPr/>
          <p:nvPr/>
        </p:nvSpPr>
        <p:spPr>
          <a:xfrm>
            <a:off x="475488" y="1263389"/>
            <a:ext cx="4417059" cy="1900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Every day, we create </a:t>
            </a:r>
            <a:r>
              <a:rPr kumimoji="0" lang="en-GB" sz="1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2.5 quintillion</a:t>
            </a:r>
            <a:r>
              <a:rPr kumimoji="0" lang="en-GB" sz="196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bytes of data.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96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put that into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perspective</a:t>
            </a:r>
            <a:r>
              <a:rPr kumimoji="0" lang="en-GB" sz="196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GB" sz="196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90%</a:t>
            </a:r>
            <a:r>
              <a:rPr kumimoji="0" lang="en-GB" sz="196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GB" sz="196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 the data in the world today has been created in the last two years alone</a:t>
            </a:r>
            <a:r>
              <a:rPr kumimoji="0" lang="en-GB" sz="1960" b="0" i="0" u="none" strike="noStrike" kern="1200" cap="none" spc="0" normalizeH="0" baseline="3000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506C02-EBBA-B749-9624-A3C95F6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Why should I care?</a:t>
            </a:r>
          </a:p>
        </p:txBody>
      </p:sp>
      <p:sp>
        <p:nvSpPr>
          <p:cNvPr id="13" name="4. Footnote">
            <a:extLst>
              <a:ext uri="{FF2B5EF4-FFF2-40B4-BE49-F238E27FC236}">
                <a16:creationId xmlns:a16="http://schemas.microsoft.com/office/drawing/2014/main" id="{3452DE42-8E3A-4F34-BDDE-12FF0470D0A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5488" y="6178786"/>
            <a:ext cx="11049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4300" marR="0" lvl="0" indent="-115824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https://www.ibm.com/downloads/cas/XKBEABLN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14300" marR="0" lvl="0" indent="-115824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x-none"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https://www.forbes.com/sites/louiscolumbus/2018/05/23/10-charts-that-will-change-your-perspective-of-big-datas-growth/#5116b7622926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2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3953FE-002E-4820-A026-85D1327C53E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320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3953FE-002E-4820-A026-85D1327C5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8E49FB-ADFF-944E-98FE-FFA54BF530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33" y="777534"/>
            <a:ext cx="10956110" cy="55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8D3DAC9-DDAD-4229-97BB-1EDD9F7CFE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44"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78D3DAC9-DDAD-4229-97BB-1EDD9F7CFE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750EECB-EB01-4D65-BDB3-A2921AE244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1B07-C0C1-4145-A04A-47AD3130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What can ML do? (also, ML is hard)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CD776-2989-EE4D-BDEA-2F1BA6EB0A23}"/>
              </a:ext>
            </a:extLst>
          </p:cNvPr>
          <p:cNvSpPr txBox="1"/>
          <p:nvPr/>
        </p:nvSpPr>
        <p:spPr>
          <a:xfrm>
            <a:off x="1478702" y="208367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A2E42B-BC0D-4246-8F4A-246DD301E9A3}"/>
              </a:ext>
            </a:extLst>
          </p:cNvPr>
          <p:cNvGrpSpPr/>
          <p:nvPr/>
        </p:nvGrpSpPr>
        <p:grpSpPr>
          <a:xfrm>
            <a:off x="475488" y="1229827"/>
            <a:ext cx="11049000" cy="4678204"/>
            <a:chOff x="475488" y="932745"/>
            <a:chExt cx="11049000" cy="46782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37B5A2-B815-464D-8CA9-C2881DA8A0ED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75488" y="932745"/>
              <a:ext cx="3772662" cy="46782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Facial recognition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Spam detection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Medical diagnosis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Fraud detection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Credit Scoring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Market pricing models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Online recommendation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Language translation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Sentiment Analysis</a:t>
              </a:r>
            </a:p>
            <a:p>
              <a:pPr marL="336076" marR="0" lvl="0" indent="-336076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Autonomous vehicles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F3E907-5271-AA41-A94C-9B45B1BDE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7316" y="932745"/>
              <a:ext cx="7617172" cy="2220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E49913-7199-9B44-89AD-76D90114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3041" y="3176053"/>
              <a:ext cx="3665722" cy="2434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19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C5BBDD-064D-4380-AF8B-F7259CED926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68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C5BBDD-064D-4380-AF8B-F7259CED92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3DD29B9-2709-4234-8B45-5921F21DC9B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5ED1F586-E3F2-3849-AEF5-3520CCD5D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488" y="876437"/>
            <a:ext cx="2514174" cy="20313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bIns="18288" anchor="b" anchorCtr="0">
            <a:spAutoFit/>
          </a:bodyPr>
          <a:lstStyle/>
          <a:p>
            <a:r>
              <a:rPr lang="en-GB" sz="1200" dirty="0">
                <a:ea typeface="Georgia" charset="0"/>
                <a:cs typeface="Georgia" charset="0"/>
              </a:rPr>
              <a:t>Advanced Industries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D9F888-98D6-4299-AF15-E74FD3C4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dirty="0"/>
              <a:t>Real life applications</a:t>
            </a:r>
          </a:p>
        </p:txBody>
      </p:sp>
      <p:pic>
        <p:nvPicPr>
          <p:cNvPr id="91" name="Picture Placeholder 41">
            <a:extLst>
              <a:ext uri="{FF2B5EF4-FFF2-40B4-BE49-F238E27FC236}">
                <a16:creationId xmlns:a16="http://schemas.microsoft.com/office/drawing/2014/main" id="{3496CB92-03E1-764F-879F-FE4CDE3E3F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125675" y="4066732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2" name="Picture Placeholder 46">
            <a:extLst>
              <a:ext uri="{FF2B5EF4-FFF2-40B4-BE49-F238E27FC236}">
                <a16:creationId xmlns:a16="http://schemas.microsoft.com/office/drawing/2014/main" id="{1CDE1AA8-DC50-0D41-88AF-83080F3C1E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125675" y="2506151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66251331-6DA3-304D-BBA5-A320C6A3A0FD}"/>
              </a:ext>
            </a:extLst>
          </p:cNvPr>
          <p:cNvSpPr txBox="1">
            <a:spLocks/>
          </p:cNvSpPr>
          <p:nvPr/>
        </p:nvSpPr>
        <p:spPr bwMode="gray">
          <a:xfrm>
            <a:off x="475488" y="4066732"/>
            <a:ext cx="1508745" cy="979978"/>
          </a:xfrm>
          <a:prstGeom prst="rect">
            <a:avLst/>
          </a:prstGeom>
        </p:spPr>
        <p:txBody>
          <a:bodyPr vert="horz" wrap="square" lIns="0" tIns="18000" rIns="0" bIns="0" rtlCol="0">
            <a:sp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Computer Manufacturer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Improving efficiency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in design and engineering</a:t>
            </a:r>
          </a:p>
        </p:txBody>
      </p:sp>
      <p:sp>
        <p:nvSpPr>
          <p:cNvPr id="94" name="Text Placeholder 123">
            <a:extLst>
              <a:ext uri="{FF2B5EF4-FFF2-40B4-BE49-F238E27FC236}">
                <a16:creationId xmlns:a16="http://schemas.microsoft.com/office/drawing/2014/main" id="{5B17A532-D9CF-DE4C-9533-DB49E925B50A}"/>
              </a:ext>
            </a:extLst>
          </p:cNvPr>
          <p:cNvSpPr txBox="1">
            <a:spLocks/>
          </p:cNvSpPr>
          <p:nvPr/>
        </p:nvSpPr>
        <p:spPr bwMode="gray">
          <a:xfrm>
            <a:off x="475488" y="2506151"/>
            <a:ext cx="1508745" cy="979978"/>
          </a:xfrm>
          <a:prstGeom prst="rect">
            <a:avLst/>
          </a:prstGeom>
        </p:spPr>
        <p:txBody>
          <a:bodyPr vert="horz" wrap="square" lIns="0" tIns="18000" rIns="0" bIns="0" rtlCol="0">
            <a:sp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Semiconductor </a:t>
            </a:r>
            <a:r>
              <a:rPr kumimoji="0" lang="en-GB" sz="1200" b="1" i="0" u="none" strike="noStrike" kern="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Manufacturer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Reducing defects in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the manufacturing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process</a:t>
            </a:r>
          </a:p>
        </p:txBody>
      </p:sp>
      <p:sp>
        <p:nvSpPr>
          <p:cNvPr id="98" name="Text Placeholder 125">
            <a:extLst>
              <a:ext uri="{FF2B5EF4-FFF2-40B4-BE49-F238E27FC236}">
                <a16:creationId xmlns:a16="http://schemas.microsoft.com/office/drawing/2014/main" id="{B872E96D-1F0D-4543-94C1-B3D603473BE1}"/>
              </a:ext>
            </a:extLst>
          </p:cNvPr>
          <p:cNvSpPr txBox="1">
            <a:spLocks/>
          </p:cNvSpPr>
          <p:nvPr/>
        </p:nvSpPr>
        <p:spPr bwMode="gray">
          <a:xfrm>
            <a:off x="6165372" y="2506151"/>
            <a:ext cx="1508745" cy="789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Hospital Efficiency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Increasing theatre utilisation without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compromising quality</a:t>
            </a:r>
          </a:p>
        </p:txBody>
      </p:sp>
      <p:sp>
        <p:nvSpPr>
          <p:cNvPr id="99" name="Text Placeholder 28">
            <a:extLst>
              <a:ext uri="{FF2B5EF4-FFF2-40B4-BE49-F238E27FC236}">
                <a16:creationId xmlns:a16="http://schemas.microsoft.com/office/drawing/2014/main" id="{FE078FF1-24C9-7949-9661-36AE0F95912B}"/>
              </a:ext>
            </a:extLst>
          </p:cNvPr>
          <p:cNvSpPr txBox="1">
            <a:spLocks/>
          </p:cNvSpPr>
          <p:nvPr/>
        </p:nvSpPr>
        <p:spPr>
          <a:xfrm>
            <a:off x="6165372" y="1155120"/>
            <a:ext cx="1508745" cy="60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Pharmaceutical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Optimising how drugs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are brought to market</a:t>
            </a:r>
          </a:p>
        </p:txBody>
      </p:sp>
      <p:sp>
        <p:nvSpPr>
          <p:cNvPr id="100" name="Text Placeholder 29">
            <a:extLst>
              <a:ext uri="{FF2B5EF4-FFF2-40B4-BE49-F238E27FC236}">
                <a16:creationId xmlns:a16="http://schemas.microsoft.com/office/drawing/2014/main" id="{05DDB922-178B-854A-A18C-604683868BE8}"/>
              </a:ext>
            </a:extLst>
          </p:cNvPr>
          <p:cNvSpPr txBox="1">
            <a:spLocks/>
          </p:cNvSpPr>
          <p:nvPr/>
        </p:nvSpPr>
        <p:spPr>
          <a:xfrm>
            <a:off x="6165372" y="4066732"/>
            <a:ext cx="1508745" cy="60529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Pharma Sales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Understanding sales force effectiveness</a:t>
            </a:r>
          </a:p>
        </p:txBody>
      </p:sp>
      <p:pic>
        <p:nvPicPr>
          <p:cNvPr id="101" name="Picture Placeholder 26">
            <a:extLst>
              <a:ext uri="{FF2B5EF4-FFF2-40B4-BE49-F238E27FC236}">
                <a16:creationId xmlns:a16="http://schemas.microsoft.com/office/drawing/2014/main" id="{225E8D96-2237-D348-92B8-C7819F3890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7815559" y="2506151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2" name="Picture Placeholder 43">
            <a:extLst>
              <a:ext uri="{FF2B5EF4-FFF2-40B4-BE49-F238E27FC236}">
                <a16:creationId xmlns:a16="http://schemas.microsoft.com/office/drawing/2014/main" id="{903BF877-AAB4-E94E-8390-0B0017508A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15559" y="4066732"/>
            <a:ext cx="863987" cy="863987"/>
          </a:xfrm>
          <a:prstGeom prst="ellipse">
            <a:avLst/>
          </a:prstGeom>
        </p:spPr>
      </p:pic>
      <p:pic>
        <p:nvPicPr>
          <p:cNvPr id="103" name="Picture Placeholder 6">
            <a:extLst>
              <a:ext uri="{FF2B5EF4-FFF2-40B4-BE49-F238E27FC236}">
                <a16:creationId xmlns:a16="http://schemas.microsoft.com/office/drawing/2014/main" id="{ACD3B093-A2B8-7445-8193-DBEB7DB9581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15559" y="1155120"/>
            <a:ext cx="863987" cy="863987"/>
          </a:xfrm>
          <a:prstGeom prst="ellipse">
            <a:avLst/>
          </a:prstGeom>
        </p:spPr>
      </p:pic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66934913-54E0-B94F-92E6-4E460D9B1110}"/>
              </a:ext>
            </a:extLst>
          </p:cNvPr>
          <p:cNvSpPr txBox="1">
            <a:spLocks/>
          </p:cNvSpPr>
          <p:nvPr/>
        </p:nvSpPr>
        <p:spPr bwMode="gray">
          <a:xfrm>
            <a:off x="6165372" y="885671"/>
            <a:ext cx="2514174" cy="193899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noAutofit/>
          </a:bodyPr>
          <a:lstStyle>
            <a:lvl1pPr marL="0" indent="0" algn="l" defTabSz="1193860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2000" b="0" spc="-1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Healthcare</a:t>
            </a:r>
          </a:p>
        </p:txBody>
      </p:sp>
      <p:sp>
        <p:nvSpPr>
          <p:cNvPr id="108" name="Text Placeholder 5">
            <a:extLst>
              <a:ext uri="{FF2B5EF4-FFF2-40B4-BE49-F238E27FC236}">
                <a16:creationId xmlns:a16="http://schemas.microsoft.com/office/drawing/2014/main" id="{B08EB203-4276-1C4F-9961-30834A304EA3}"/>
              </a:ext>
            </a:extLst>
          </p:cNvPr>
          <p:cNvSpPr txBox="1">
            <a:spLocks/>
          </p:cNvSpPr>
          <p:nvPr/>
        </p:nvSpPr>
        <p:spPr bwMode="gray">
          <a:xfrm>
            <a:off x="9010314" y="1155120"/>
            <a:ext cx="1508745" cy="979978"/>
          </a:xfrm>
          <a:prstGeom prst="rect">
            <a:avLst/>
          </a:prstGeom>
        </p:spPr>
        <p:txBody>
          <a:bodyPr vert="horz" wrap="square" lIns="0" tIns="18000" rIns="0" bIns="0" rtlCol="0">
            <a:no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Basketball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Quantifying team chemistry to build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0" cap="none" spc="-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better basketball teams</a:t>
            </a:r>
          </a:p>
        </p:txBody>
      </p:sp>
      <p:sp>
        <p:nvSpPr>
          <p:cNvPr id="109" name="Text Placeholder 125">
            <a:extLst>
              <a:ext uri="{FF2B5EF4-FFF2-40B4-BE49-F238E27FC236}">
                <a16:creationId xmlns:a16="http://schemas.microsoft.com/office/drawing/2014/main" id="{3A430E1A-2ECE-8648-BE13-FB99B88A1395}"/>
              </a:ext>
            </a:extLst>
          </p:cNvPr>
          <p:cNvSpPr txBox="1">
            <a:spLocks/>
          </p:cNvSpPr>
          <p:nvPr/>
        </p:nvSpPr>
        <p:spPr bwMode="gray">
          <a:xfrm>
            <a:off x="9010314" y="2506151"/>
            <a:ext cx="1508745" cy="1349309"/>
          </a:xfrm>
          <a:prstGeom prst="rect">
            <a:avLst/>
          </a:prstGeom>
        </p:spPr>
        <p:txBody>
          <a:bodyPr vert="horz" wrap="square" lIns="0" tIns="18000" rIns="0" bIns="0" rtlCol="0">
            <a:sp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Formula One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Combining image processing techniques to design a new way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of measuring pit stop duration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Georgia" charset="0"/>
              <a:cs typeface="Georgia" charset="0"/>
            </a:endParaRPr>
          </a:p>
        </p:txBody>
      </p:sp>
      <p:sp>
        <p:nvSpPr>
          <p:cNvPr id="110" name="Text Placeholder 24">
            <a:extLst>
              <a:ext uri="{FF2B5EF4-FFF2-40B4-BE49-F238E27FC236}">
                <a16:creationId xmlns:a16="http://schemas.microsoft.com/office/drawing/2014/main" id="{AD35B03B-05A7-8E4B-B9C4-0D1C1231EC30}"/>
              </a:ext>
            </a:extLst>
          </p:cNvPr>
          <p:cNvSpPr txBox="1">
            <a:spLocks/>
          </p:cNvSpPr>
          <p:nvPr/>
        </p:nvSpPr>
        <p:spPr bwMode="gray">
          <a:xfrm>
            <a:off x="9010314" y="4066732"/>
            <a:ext cx="1508745" cy="808136"/>
          </a:xfrm>
          <a:prstGeom prst="rect">
            <a:avLst/>
          </a:prstGeom>
        </p:spPr>
        <p:txBody>
          <a:bodyPr vert="horz" wrap="square" lIns="0" tIns="18000" rIns="0" bIns="0" rtlCol="0">
            <a:spAutoFit/>
          </a:bodyPr>
          <a:lstStyle>
            <a:lvl1pPr marL="0" indent="0" algn="l" defTabSz="119386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defRPr lang="x-none" sz="11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2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00" b="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00" b="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Premiership Football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Improving injury prediction</a:t>
            </a:r>
          </a:p>
        </p:txBody>
      </p:sp>
      <p:pic>
        <p:nvPicPr>
          <p:cNvPr id="111" name="Picture Placeholder 3">
            <a:extLst>
              <a:ext uri="{FF2B5EF4-FFF2-40B4-BE49-F238E27FC236}">
                <a16:creationId xmlns:a16="http://schemas.microsoft.com/office/drawing/2014/main" id="{39E57F83-5896-B44B-A4C0-C6549F434AF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"/>
          <a:stretch/>
        </p:blipFill>
        <p:spPr bwMode="gray">
          <a:xfrm>
            <a:off x="10660501" y="1155120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2" name="Picture Placeholder 11">
            <a:extLst>
              <a:ext uri="{FF2B5EF4-FFF2-40B4-BE49-F238E27FC236}">
                <a16:creationId xmlns:a16="http://schemas.microsoft.com/office/drawing/2014/main" id="{6231CB88-00D0-7D41-97DE-E400E6EF943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0660501" y="2506151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3" name="Picture Placeholder 15">
            <a:extLst>
              <a:ext uri="{FF2B5EF4-FFF2-40B4-BE49-F238E27FC236}">
                <a16:creationId xmlns:a16="http://schemas.microsoft.com/office/drawing/2014/main" id="{A75170AE-33BC-ED45-B120-46B945BB358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0660501" y="4066732"/>
            <a:ext cx="863987" cy="86398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5FF0B23F-B0BF-6948-969B-1281DD2269B5}"/>
              </a:ext>
            </a:extLst>
          </p:cNvPr>
          <p:cNvSpPr txBox="1">
            <a:spLocks/>
          </p:cNvSpPr>
          <p:nvPr/>
        </p:nvSpPr>
        <p:spPr bwMode="gray">
          <a:xfrm>
            <a:off x="9010314" y="885671"/>
            <a:ext cx="2514174" cy="193899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noAutofit/>
          </a:bodyPr>
          <a:lstStyle>
            <a:lvl1pPr marL="0" indent="0" algn="l" defTabSz="1193860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2000" b="0" spc="-1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Elite sport</a:t>
            </a:r>
          </a:p>
        </p:txBody>
      </p:sp>
      <p:sp>
        <p:nvSpPr>
          <p:cNvPr id="118" name="Text Placeholder 5">
            <a:extLst>
              <a:ext uri="{FF2B5EF4-FFF2-40B4-BE49-F238E27FC236}">
                <a16:creationId xmlns:a16="http://schemas.microsoft.com/office/drawing/2014/main" id="{BE95E2C2-CE65-614C-B28A-7FCCEC6CAD95}"/>
              </a:ext>
            </a:extLst>
          </p:cNvPr>
          <p:cNvSpPr>
            <a:spLocks noGrp="1"/>
          </p:cNvSpPr>
          <p:nvPr/>
        </p:nvSpPr>
        <p:spPr bwMode="gray">
          <a:xfrm>
            <a:off x="475488" y="5392879"/>
            <a:ext cx="1508745" cy="808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Mining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Improving asset and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-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engineering productivity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671BF1FF-0873-194A-B3C8-1F9B6888DDB8}"/>
              </a:ext>
            </a:extLst>
          </p:cNvPr>
          <p:cNvPicPr>
            <a:picLocks noGrp="1"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108113" y="5392879"/>
            <a:ext cx="881549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21" name="Text Placeholder 123">
            <a:extLst>
              <a:ext uri="{FF2B5EF4-FFF2-40B4-BE49-F238E27FC236}">
                <a16:creationId xmlns:a16="http://schemas.microsoft.com/office/drawing/2014/main" id="{1C0753BD-F612-6741-921F-A0C5090CA459}"/>
              </a:ext>
            </a:extLst>
          </p:cNvPr>
          <p:cNvSpPr>
            <a:spLocks noGrp="1"/>
          </p:cNvSpPr>
          <p:nvPr/>
        </p:nvSpPr>
        <p:spPr bwMode="gray">
          <a:xfrm>
            <a:off x="6165372" y="5392879"/>
            <a:ext cx="1508745" cy="78996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Government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-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Assessing the impact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of air quality on city residents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C8ECBC5F-8D14-B94D-8000-2A32C67B443F}"/>
              </a:ext>
            </a:extLst>
          </p:cNvPr>
          <p:cNvPicPr>
            <a:picLocks noGrp="1"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797997" y="5392879"/>
            <a:ext cx="881549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23" name="Text Placeholder 5">
            <a:extLst>
              <a:ext uri="{FF2B5EF4-FFF2-40B4-BE49-F238E27FC236}">
                <a16:creationId xmlns:a16="http://schemas.microsoft.com/office/drawing/2014/main" id="{EBEA32C5-C929-234D-935D-B270093C550E}"/>
              </a:ext>
            </a:extLst>
          </p:cNvPr>
          <p:cNvSpPr>
            <a:spLocks noGrp="1"/>
          </p:cNvSpPr>
          <p:nvPr/>
        </p:nvSpPr>
        <p:spPr bwMode="gray">
          <a:xfrm>
            <a:off x="3320430" y="1155120"/>
            <a:ext cx="1508745" cy="808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Financial </a:t>
            </a:r>
            <a:r>
              <a:rPr kumimoji="0" lang="en-GB" sz="1200" b="1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Information Provider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Validating R&amp;D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concepts with data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6F3A73AE-01A0-8C49-8089-1D4AEFB4D838}"/>
              </a:ext>
            </a:extLst>
          </p:cNvPr>
          <p:cNvSpPr>
            <a:spLocks noGrp="1"/>
          </p:cNvSpPr>
          <p:nvPr/>
        </p:nvSpPr>
        <p:spPr bwMode="gray">
          <a:xfrm>
            <a:off x="3320430" y="4066732"/>
            <a:ext cx="1508745" cy="9928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Global Information </a:t>
            </a:r>
            <a:r>
              <a:rPr kumimoji="0" lang="en-GB" sz="1200" b="1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Provider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Harnessing the power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-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of consumer information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C24E9736-A352-D044-B871-F2EC32A99F09}"/>
              </a:ext>
            </a:extLst>
          </p:cNvPr>
          <p:cNvSpPr>
            <a:spLocks noGrp="1"/>
          </p:cNvSpPr>
          <p:nvPr/>
        </p:nvSpPr>
        <p:spPr bwMode="gray">
          <a:xfrm>
            <a:off x="3320430" y="5392879"/>
            <a:ext cx="1508745" cy="97997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no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Payments Network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-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Identifying questionable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transactions to protect banks and consumers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0879594E-418B-554A-9121-5E7658906922}"/>
              </a:ext>
            </a:extLst>
          </p:cNvPr>
          <p:cNvSpPr>
            <a:spLocks noGrp="1"/>
          </p:cNvSpPr>
          <p:nvPr/>
        </p:nvSpPr>
        <p:spPr bwMode="gray">
          <a:xfrm>
            <a:off x="3320430" y="2506151"/>
            <a:ext cx="1508745" cy="8081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Retail Bank</a:t>
            </a: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Increasing in-store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mortgage conversions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in the digital age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6DD11A-08FD-3445-8A4F-1F6F2B171C9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953068" y="1155120"/>
            <a:ext cx="881536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3269825-854F-D341-AD18-A871D585E63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953055" y="4066732"/>
            <a:ext cx="881549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D928E785-BBBD-C34F-913B-398EED90BAD3}"/>
              </a:ext>
            </a:extLst>
          </p:cNvPr>
          <p:cNvPicPr>
            <a:picLocks noGrp="1"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953055" y="5392879"/>
            <a:ext cx="881549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8CF7E95-4B77-FD43-B376-31C76F66A03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953068" y="2506151"/>
            <a:ext cx="881536" cy="881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36" name="Text Placeholder 4">
            <a:extLst>
              <a:ext uri="{FF2B5EF4-FFF2-40B4-BE49-F238E27FC236}">
                <a16:creationId xmlns:a16="http://schemas.microsoft.com/office/drawing/2014/main" id="{3F63FC9F-9D32-D44F-8DD5-56C720A0346E}"/>
              </a:ext>
            </a:extLst>
          </p:cNvPr>
          <p:cNvSpPr txBox="1">
            <a:spLocks/>
          </p:cNvSpPr>
          <p:nvPr/>
        </p:nvSpPr>
        <p:spPr bwMode="gray">
          <a:xfrm>
            <a:off x="3320430" y="885671"/>
            <a:ext cx="2514174" cy="193899"/>
          </a:xfrm>
          <a:prstGeom prst="rect">
            <a:avLst/>
          </a:prstGeom>
        </p:spPr>
        <p:txBody>
          <a:bodyPr vert="horz" wrap="square" lIns="0" tIns="0" rIns="0" bIns="18288" rtlCol="0" anchor="b" anchorCtr="0">
            <a:noAutofit/>
          </a:bodyPr>
          <a:lstStyle>
            <a:lvl1pPr marL="0" indent="0" algn="l" defTabSz="1193860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2000" b="0" spc="-1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Financial Services</a:t>
            </a:r>
          </a:p>
        </p:txBody>
      </p:sp>
      <p:pic>
        <p:nvPicPr>
          <p:cNvPr id="56" name="Picture Placeholder 38">
            <a:extLst>
              <a:ext uri="{FF2B5EF4-FFF2-40B4-BE49-F238E27FC236}">
                <a16:creationId xmlns:a16="http://schemas.microsoft.com/office/drawing/2014/main" id="{8B78BA3E-8F5A-459C-8A3D-5DCE4A2CEF31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08113" y="1155120"/>
            <a:ext cx="881549" cy="881549"/>
          </a:xfrm>
          <a:prstGeom prst="ellipse">
            <a:avLst/>
          </a:prstGeom>
        </p:spPr>
      </p:pic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C6A47D48-D1C4-4942-BE5E-332D21BA5DB6}"/>
              </a:ext>
            </a:extLst>
          </p:cNvPr>
          <p:cNvSpPr>
            <a:spLocks noGrp="1"/>
          </p:cNvSpPr>
          <p:nvPr/>
        </p:nvSpPr>
        <p:spPr bwMode="gray">
          <a:xfrm>
            <a:off x="475488" y="1155120"/>
            <a:ext cx="1305458" cy="62347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lIns="0" tIns="18000" rIns="0" bIns="0" rtlCol="0">
            <a:spAutoFit/>
          </a:bodyPr>
          <a:lstStyle>
            <a:lvl1pPr marL="0" indent="0" algn="l" defTabSz="1218095" rtl="0" eaLnBrk="1" fontAlgn="base" hangingPunct="1">
              <a:spcBef>
                <a:spcPts val="0"/>
              </a:spcBef>
              <a:spcAft>
                <a:spcPts val="306"/>
              </a:spcAft>
              <a:buClr>
                <a:schemeClr val="tx2"/>
              </a:buClr>
              <a:buSzPct val="100000"/>
              <a:defRPr lang="x-none" sz="1122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159" indent="0" algn="l" defTabSz="1218095" rtl="0" eaLnBrk="1" fontAlgn="base" hangingPunct="1">
              <a:spcBef>
                <a:spcPts val="612"/>
              </a:spcBef>
              <a:spcAft>
                <a:spcPts val="612"/>
              </a:spcAft>
              <a:buClr>
                <a:schemeClr val="tx2"/>
              </a:buClr>
              <a:buSzPct val="125000"/>
              <a:buFontTx/>
              <a:buNone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2pPr>
            <a:lvl3pPr marL="171691" indent="-17169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Tx/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3pPr>
            <a:lvl4pPr marL="357960" indent="-186269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4pPr>
            <a:lvl5pPr marL="591201" indent="-233241" algn="l" defTabSz="1218095" rtl="0" eaLnBrk="1" fontAlgn="base" hangingPunct="1">
              <a:spcBef>
                <a:spcPct val="0"/>
              </a:spcBef>
              <a:spcAft>
                <a:spcPts val="612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224" b="0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5pPr>
            <a:lvl6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1020090" indent="-177099" algn="l" defTabSz="121809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76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Automotive </a:t>
            </a:r>
            <a:endParaRPr kumimoji="0" lang="en-GB" sz="1200" b="1" i="0" u="none" strike="noStrike" kern="1200" cap="none" spc="-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Georgia" charset="0"/>
              <a:cs typeface="Georgia" charset="0"/>
            </a:endParaRPr>
          </a:p>
          <a:p>
            <a:pPr marL="0" marR="0" lvl="0" indent="0" algn="l" defTabSz="1218095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Getting parts right </a:t>
            </a:r>
            <a:br>
              <a:rPr kumimoji="0" lang="en-US" sz="1200" b="0" i="0" u="none" strike="noStrike" kern="120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</a:br>
            <a:r>
              <a:rPr kumimoji="0" lang="en-US" sz="1200" b="0" i="0" u="none" strike="noStrike" kern="1200" cap="none" spc="1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Georgia" charset="0"/>
                <a:cs typeface="Georgia" charset="0"/>
              </a:rPr>
              <a:t>the first time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Georgia" charset="0"/>
              <a:cs typeface="Georgia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0583E1-F733-4C79-AB07-FD911630A765}"/>
              </a:ext>
            </a:extLst>
          </p:cNvPr>
          <p:cNvCxnSpPr>
            <a:cxnSpLocks/>
          </p:cNvCxnSpPr>
          <p:nvPr/>
        </p:nvCxnSpPr>
        <p:spPr>
          <a:xfrm>
            <a:off x="475488" y="1079570"/>
            <a:ext cx="25141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02EEB1-012A-4CD0-B95E-E82B4B478278}"/>
              </a:ext>
            </a:extLst>
          </p:cNvPr>
          <p:cNvCxnSpPr>
            <a:cxnSpLocks/>
          </p:cNvCxnSpPr>
          <p:nvPr/>
        </p:nvCxnSpPr>
        <p:spPr>
          <a:xfrm>
            <a:off x="3320430" y="1079570"/>
            <a:ext cx="25141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6DF76C-B0BC-4AA7-9B9F-97B4BF697475}"/>
              </a:ext>
            </a:extLst>
          </p:cNvPr>
          <p:cNvCxnSpPr>
            <a:cxnSpLocks/>
          </p:cNvCxnSpPr>
          <p:nvPr/>
        </p:nvCxnSpPr>
        <p:spPr>
          <a:xfrm>
            <a:off x="6165372" y="1079570"/>
            <a:ext cx="25141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37342D-6C68-4384-B2D7-93F44523EA83}"/>
              </a:ext>
            </a:extLst>
          </p:cNvPr>
          <p:cNvCxnSpPr>
            <a:cxnSpLocks/>
          </p:cNvCxnSpPr>
          <p:nvPr/>
        </p:nvCxnSpPr>
        <p:spPr>
          <a:xfrm>
            <a:off x="9010314" y="1079570"/>
            <a:ext cx="25141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E374A-7392-45FC-9375-FF787D0CC143}"/>
              </a:ext>
            </a:extLst>
          </p:cNvPr>
          <p:cNvCxnSpPr>
            <a:cxnSpLocks/>
          </p:cNvCxnSpPr>
          <p:nvPr/>
        </p:nvCxnSpPr>
        <p:spPr>
          <a:xfrm>
            <a:off x="475488" y="2271410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38F293-CE3D-483F-B08F-9FEF6D32030C}"/>
              </a:ext>
            </a:extLst>
          </p:cNvPr>
          <p:cNvCxnSpPr>
            <a:cxnSpLocks/>
          </p:cNvCxnSpPr>
          <p:nvPr/>
        </p:nvCxnSpPr>
        <p:spPr>
          <a:xfrm>
            <a:off x="475488" y="5219794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65E54B-5972-4B22-A232-BCE180D84911}"/>
              </a:ext>
            </a:extLst>
          </p:cNvPr>
          <p:cNvCxnSpPr>
            <a:cxnSpLocks/>
          </p:cNvCxnSpPr>
          <p:nvPr/>
        </p:nvCxnSpPr>
        <p:spPr>
          <a:xfrm>
            <a:off x="3320430" y="2271410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B967707-1AA0-429E-A0EB-B6CB3B71F40F}"/>
              </a:ext>
            </a:extLst>
          </p:cNvPr>
          <p:cNvCxnSpPr>
            <a:cxnSpLocks/>
          </p:cNvCxnSpPr>
          <p:nvPr/>
        </p:nvCxnSpPr>
        <p:spPr>
          <a:xfrm>
            <a:off x="3320430" y="5219794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5304A0B-6A1F-440D-A175-3C823BC04858}"/>
              </a:ext>
            </a:extLst>
          </p:cNvPr>
          <p:cNvCxnSpPr>
            <a:cxnSpLocks/>
          </p:cNvCxnSpPr>
          <p:nvPr/>
        </p:nvCxnSpPr>
        <p:spPr>
          <a:xfrm>
            <a:off x="6165372" y="2271410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BFBBBC-BC70-4277-90BA-C28B5C5FA78D}"/>
              </a:ext>
            </a:extLst>
          </p:cNvPr>
          <p:cNvCxnSpPr>
            <a:cxnSpLocks/>
          </p:cNvCxnSpPr>
          <p:nvPr/>
        </p:nvCxnSpPr>
        <p:spPr>
          <a:xfrm>
            <a:off x="6165372" y="5219794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586A29F-8D08-4092-A8C3-8D4F30E85FC5}"/>
              </a:ext>
            </a:extLst>
          </p:cNvPr>
          <p:cNvCxnSpPr>
            <a:cxnSpLocks/>
          </p:cNvCxnSpPr>
          <p:nvPr/>
        </p:nvCxnSpPr>
        <p:spPr>
          <a:xfrm>
            <a:off x="9010314" y="2271410"/>
            <a:ext cx="2514174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F0ED8-6946-4EA9-A93A-F59CA4CC4D58}"/>
              </a:ext>
            </a:extLst>
          </p:cNvPr>
          <p:cNvGrpSpPr/>
          <p:nvPr/>
        </p:nvGrpSpPr>
        <p:grpSpPr>
          <a:xfrm>
            <a:off x="475488" y="3961096"/>
            <a:ext cx="11049000" cy="0"/>
            <a:chOff x="475488" y="3633555"/>
            <a:chExt cx="11049000" cy="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B0B1686-8B1D-42C6-8722-1BFEAAF88E8C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" y="3633555"/>
              <a:ext cx="2514174" cy="0"/>
            </a:xfrm>
            <a:prstGeom prst="line">
              <a:avLst/>
            </a:prstGeom>
            <a:ln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5C12C09-B867-44B2-AA5E-C213C3C9F129}"/>
                </a:ext>
              </a:extLst>
            </p:cNvPr>
            <p:cNvCxnSpPr>
              <a:cxnSpLocks/>
            </p:cNvCxnSpPr>
            <p:nvPr/>
          </p:nvCxnSpPr>
          <p:spPr>
            <a:xfrm>
              <a:off x="3320430" y="3633555"/>
              <a:ext cx="2514174" cy="0"/>
            </a:xfrm>
            <a:prstGeom prst="line">
              <a:avLst/>
            </a:prstGeom>
            <a:ln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090EB73-9924-4DF6-928A-787249DE323A}"/>
                </a:ext>
              </a:extLst>
            </p:cNvPr>
            <p:cNvCxnSpPr>
              <a:cxnSpLocks/>
            </p:cNvCxnSpPr>
            <p:nvPr/>
          </p:nvCxnSpPr>
          <p:spPr>
            <a:xfrm>
              <a:off x="6165372" y="3633555"/>
              <a:ext cx="2514174" cy="0"/>
            </a:xfrm>
            <a:prstGeom prst="line">
              <a:avLst/>
            </a:prstGeom>
            <a:ln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396B34-1FC1-4AD0-B71C-E88E83B91BEA}"/>
                </a:ext>
              </a:extLst>
            </p:cNvPr>
            <p:cNvCxnSpPr>
              <a:cxnSpLocks/>
            </p:cNvCxnSpPr>
            <p:nvPr/>
          </p:nvCxnSpPr>
          <p:spPr>
            <a:xfrm>
              <a:off x="9010314" y="3633555"/>
              <a:ext cx="2514174" cy="0"/>
            </a:xfrm>
            <a:prstGeom prst="line">
              <a:avLst/>
            </a:prstGeom>
            <a:ln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31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061DF98-920A-48C9-9CF5-18C3CAE71F2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92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061DF98-920A-48C9-9CF5-18C3CAE71F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53BD3CD-E49C-499C-BD9F-9452BDD5BF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663" y="230189"/>
            <a:ext cx="11049000" cy="400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dirty="0"/>
              <a:t>Not just for Data Scientists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23386A9-FB72-4D3A-8EA6-4C5A9497F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663" y="1089902"/>
            <a:ext cx="11049000" cy="203133"/>
          </a:xfrm>
        </p:spPr>
        <p:txBody>
          <a:bodyPr vert="horz" wrap="square" lIns="0" tIns="0" rIns="0" bIns="18288" rtlCol="0" anchor="b" anchorCtr="0">
            <a:noAutofit/>
          </a:bodyPr>
          <a:lstStyle/>
          <a:p>
            <a:r>
              <a:rPr lang="en-GB" sz="1200" dirty="0"/>
              <a:t>We blend domain expertise, design, engineering and analytical skills to bring a new perspective</a:t>
            </a:r>
          </a:p>
        </p:txBody>
      </p:sp>
      <p:pic>
        <p:nvPicPr>
          <p:cNvPr id="37" name="Picture Placeholder 15">
            <a:extLst>
              <a:ext uri="{FF2B5EF4-FFF2-40B4-BE49-F238E27FC236}">
                <a16:creationId xmlns:a16="http://schemas.microsoft.com/office/drawing/2014/main" id="{8DE91BFB-9F7E-41A3-8D6B-2AE587C3D2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2567" y="3111728"/>
            <a:ext cx="881549" cy="881549"/>
          </a:xfrm>
          <a:prstGeom prst="ellipse">
            <a:avLst/>
          </a:prstGeom>
        </p:spPr>
      </p:pic>
      <p:pic>
        <p:nvPicPr>
          <p:cNvPr id="38" name="Picture Placeholder 6">
            <a:extLst>
              <a:ext uri="{FF2B5EF4-FFF2-40B4-BE49-F238E27FC236}">
                <a16:creationId xmlns:a16="http://schemas.microsoft.com/office/drawing/2014/main" id="{56F81882-02C0-4894-9869-2C4BAD77A4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9901" y="3111728"/>
            <a:ext cx="881549" cy="881549"/>
          </a:xfrm>
          <a:prstGeom prst="ellipse">
            <a:avLst/>
          </a:prstGeom>
        </p:spPr>
      </p:pic>
      <p:pic>
        <p:nvPicPr>
          <p:cNvPr id="34" name="Picture Placeholder 20">
            <a:extLst>
              <a:ext uri="{FF2B5EF4-FFF2-40B4-BE49-F238E27FC236}">
                <a16:creationId xmlns:a16="http://schemas.microsoft.com/office/drawing/2014/main" id="{F3248C23-626D-4616-A02C-DD32D4AF9D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2567" y="1379648"/>
            <a:ext cx="881549" cy="881549"/>
          </a:xfrm>
          <a:prstGeom prst="ellipse">
            <a:avLst/>
          </a:prstGeom>
        </p:spPr>
      </p:pic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2ED5488-6864-4C92-822D-216FFEAB2523}"/>
              </a:ext>
            </a:extLst>
          </p:cNvPr>
          <p:cNvSpPr txBox="1">
            <a:spLocks/>
          </p:cNvSpPr>
          <p:nvPr/>
        </p:nvSpPr>
        <p:spPr>
          <a:xfrm>
            <a:off x="4199440" y="1379648"/>
            <a:ext cx="2323162" cy="815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Designer/Front End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Graphically represents insights, designs data visualisations and tools to effectively convey results</a:t>
            </a:r>
          </a:p>
        </p:txBody>
      </p:sp>
      <p:pic>
        <p:nvPicPr>
          <p:cNvPr id="35" name="Picture Placeholder 7">
            <a:extLst>
              <a:ext uri="{FF2B5EF4-FFF2-40B4-BE49-F238E27FC236}">
                <a16:creationId xmlns:a16="http://schemas.microsoft.com/office/drawing/2014/main" id="{CECFE6EC-9E2E-45E4-8673-4B9054DFBC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9901" y="1379648"/>
            <a:ext cx="881549" cy="881549"/>
          </a:xfrm>
          <a:prstGeom prst="ellipse">
            <a:avLst/>
          </a:prstGeom>
        </p:spPr>
      </p:pic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3EF8C3C6-5686-494F-B0BB-282AAA1DA42A}"/>
              </a:ext>
            </a:extLst>
          </p:cNvPr>
          <p:cNvSpPr txBox="1">
            <a:spLocks/>
          </p:cNvSpPr>
          <p:nvPr/>
        </p:nvSpPr>
        <p:spPr>
          <a:xfrm>
            <a:off x="8092059" y="1379648"/>
            <a:ext cx="2323162" cy="10772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Engineer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Extracts, wrangles, cleanses and links data, and presents the data in a form ready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2C88A-AE77-4421-A802-F31EFAD899C1}"/>
              </a:ext>
            </a:extLst>
          </p:cNvPr>
          <p:cNvGrpSpPr/>
          <p:nvPr/>
        </p:nvGrpSpPr>
        <p:grpSpPr>
          <a:xfrm>
            <a:off x="467663" y="3155258"/>
            <a:ext cx="3183833" cy="1000274"/>
            <a:chOff x="467663" y="3111728"/>
            <a:chExt cx="3183833" cy="1000274"/>
          </a:xfrm>
        </p:grpSpPr>
        <p:pic>
          <p:nvPicPr>
            <p:cNvPr id="36" name="Picture Placeholder 23">
              <a:extLst>
                <a:ext uri="{FF2B5EF4-FFF2-40B4-BE49-F238E27FC236}">
                  <a16:creationId xmlns:a16="http://schemas.microsoft.com/office/drawing/2014/main" id="{3350CA78-EFC3-4336-AD0A-BBC4E3527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9947" y="3111728"/>
              <a:ext cx="881549" cy="881549"/>
            </a:xfrm>
            <a:prstGeom prst="ellipse">
              <a:avLst/>
            </a:prstGeom>
          </p:spPr>
        </p:pic>
        <p:sp>
          <p:nvSpPr>
            <p:cNvPr id="41" name="Text Placeholder 12">
              <a:extLst>
                <a:ext uri="{FF2B5EF4-FFF2-40B4-BE49-F238E27FC236}">
                  <a16:creationId xmlns:a16="http://schemas.microsoft.com/office/drawing/2014/main" id="{44C12CF9-A0AD-41E0-B277-96BFB4BCC496}"/>
                </a:ext>
              </a:extLst>
            </p:cNvPr>
            <p:cNvSpPr txBox="1">
              <a:spLocks/>
            </p:cNvSpPr>
            <p:nvPr/>
          </p:nvSpPr>
          <p:spPr>
            <a:xfrm>
              <a:off x="467663" y="3111728"/>
              <a:ext cx="2323162" cy="1000274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Engagement Manager</a:t>
              </a:r>
            </a:p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Leads the day to day of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project, guides team members, and owns the project’s deliverables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9710AA5-7E38-4633-84D9-0545BD8F2996}"/>
              </a:ext>
            </a:extLst>
          </p:cNvPr>
          <p:cNvSpPr txBox="1">
            <a:spLocks/>
          </p:cNvSpPr>
          <p:nvPr/>
        </p:nvSpPr>
        <p:spPr>
          <a:xfrm>
            <a:off x="4199440" y="3111728"/>
            <a:ext cx="2323162" cy="100027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Scientist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Writes and optimises Machine Learning and Statistical algorithms, explains findings and predicts results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4A79BCB-6DB7-42EB-B16A-DA294AFDB60F}"/>
              </a:ext>
            </a:extLst>
          </p:cNvPr>
          <p:cNvSpPr txBox="1">
            <a:spLocks/>
          </p:cNvSpPr>
          <p:nvPr/>
        </p:nvSpPr>
        <p:spPr>
          <a:xfrm>
            <a:off x="8092059" y="3111728"/>
            <a:ext cx="2323162" cy="109260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Strategist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Understands the bigger picture, analyses resources, and sets priorities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" name="Picture Placeholder 5">
            <a:extLst>
              <a:ext uri="{FF2B5EF4-FFF2-40B4-BE49-F238E27FC236}">
                <a16:creationId xmlns:a16="http://schemas.microsoft.com/office/drawing/2014/main" id="{15F20C70-3D9F-4655-9A93-701AA43AA3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2567" y="4791645"/>
            <a:ext cx="881549" cy="881549"/>
          </a:xfrm>
          <a:prstGeom prst="ellipse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22E13-1435-4DF1-9A5B-073BC3F206E7}"/>
              </a:ext>
            </a:extLst>
          </p:cNvPr>
          <p:cNvGrpSpPr/>
          <p:nvPr/>
        </p:nvGrpSpPr>
        <p:grpSpPr>
          <a:xfrm>
            <a:off x="467663" y="4746203"/>
            <a:ext cx="3183833" cy="926991"/>
            <a:chOff x="467663" y="4746203"/>
            <a:chExt cx="3183833" cy="926991"/>
          </a:xfrm>
        </p:grpSpPr>
        <p:pic>
          <p:nvPicPr>
            <p:cNvPr id="44" name="Picture Placeholder 22">
              <a:extLst>
                <a:ext uri="{FF2B5EF4-FFF2-40B4-BE49-F238E27FC236}">
                  <a16:creationId xmlns:a16="http://schemas.microsoft.com/office/drawing/2014/main" id="{F85E5059-EDEF-48DF-873F-8692E4EE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69947" y="4791645"/>
              <a:ext cx="881549" cy="881549"/>
            </a:xfrm>
            <a:prstGeom prst="ellipse">
              <a:avLst/>
            </a:prstGeom>
          </p:spPr>
        </p:pic>
        <p:sp>
          <p:nvSpPr>
            <p:cNvPr id="46" name="Text Placeholder 17">
              <a:extLst>
                <a:ext uri="{FF2B5EF4-FFF2-40B4-BE49-F238E27FC236}">
                  <a16:creationId xmlns:a16="http://schemas.microsoft.com/office/drawing/2014/main" id="{BA2A01F7-5E67-45D6-A626-E1729F10E88F}"/>
                </a:ext>
              </a:extLst>
            </p:cNvPr>
            <p:cNvSpPr txBox="1">
              <a:spLocks/>
            </p:cNvSpPr>
            <p:nvPr/>
          </p:nvSpPr>
          <p:spPr>
            <a:xfrm>
              <a:off x="467663" y="4746203"/>
              <a:ext cx="2323162" cy="8156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Information Security</a:t>
              </a:r>
            </a:p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Ensures alignment with security policies and data management approach</a:t>
              </a:r>
            </a:p>
          </p:txBody>
        </p:sp>
      </p:grp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F03E3383-6A0A-4B1F-9B3D-F668CA2BD5CB}"/>
              </a:ext>
            </a:extLst>
          </p:cNvPr>
          <p:cNvSpPr txBox="1">
            <a:spLocks/>
          </p:cNvSpPr>
          <p:nvPr/>
        </p:nvSpPr>
        <p:spPr>
          <a:xfrm>
            <a:off x="4199440" y="4705399"/>
            <a:ext cx="2323162" cy="118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sz="1600" b="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16" indent="0" algn="l" defTabSz="1193860" rtl="0" eaLnBrk="1" fontAlgn="base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sz="1600" b="0" baseline="0">
                <a:solidFill>
                  <a:schemeClr val="accent6"/>
                </a:solidFill>
                <a:latin typeface="+mn-lt"/>
              </a:defRPr>
            </a:lvl2pPr>
            <a:lvl3pPr marL="168275" indent="-168275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3pPr>
            <a:lvl4pPr marL="350838" indent="-182563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sz="1600" baseline="0">
                <a:solidFill>
                  <a:schemeClr val="accent6"/>
                </a:solidFill>
                <a:latin typeface="+mn-lt"/>
              </a:defRPr>
            </a:lvl4pPr>
            <a:lvl5pPr marL="579438" indent="-228600" algn="l" defTabSz="119386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sz="1600" baseline="0">
                <a:solidFill>
                  <a:schemeClr val="accent6"/>
                </a:solidFill>
                <a:latin typeface="+mn-lt"/>
              </a:defRPr>
            </a:lvl5pPr>
            <a:lvl6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6pPr>
            <a:lvl7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7pPr>
            <a:lvl8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8pPr>
            <a:lvl9pPr marL="999794" indent="-173575" algn="l" defTabSz="119386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 Engineer</a:t>
            </a:r>
          </a:p>
          <a:p>
            <a:pPr marL="0" marR="0" lvl="0" indent="0" algn="l" defTabSz="119386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Links Data Scientists and Data Engineers, writes scalable and highly efficient code developed by the Data Scientists in a production environment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B05394-B0D0-43DA-8ED2-E6EBA04B9004}"/>
              </a:ext>
            </a:extLst>
          </p:cNvPr>
          <p:cNvCxnSpPr>
            <a:cxnSpLocks/>
          </p:cNvCxnSpPr>
          <p:nvPr/>
        </p:nvCxnSpPr>
        <p:spPr>
          <a:xfrm>
            <a:off x="467663" y="1293035"/>
            <a:ext cx="11049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5A31CF-2D12-4F7F-9D56-75FD287BB415}"/>
              </a:ext>
            </a:extLst>
          </p:cNvPr>
          <p:cNvGrpSpPr/>
          <p:nvPr/>
        </p:nvGrpSpPr>
        <p:grpSpPr>
          <a:xfrm>
            <a:off x="467663" y="1379648"/>
            <a:ext cx="3183833" cy="1184940"/>
            <a:chOff x="467663" y="1379648"/>
            <a:chExt cx="3183833" cy="1184940"/>
          </a:xfrm>
        </p:grpSpPr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BD773795-3DD4-4B50-A705-8249EDD9C3DC}"/>
                </a:ext>
              </a:extLst>
            </p:cNvPr>
            <p:cNvSpPr txBox="1">
              <a:spLocks/>
            </p:cNvSpPr>
            <p:nvPr/>
          </p:nvSpPr>
          <p:spPr>
            <a:xfrm>
              <a:off x="467663" y="1379648"/>
              <a:ext cx="2323162" cy="118494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Services Lead</a:t>
              </a:r>
            </a:p>
            <a:p>
              <a:pPr marL="0" marR="0" lvl="2" indent="0" algn="l" defTabSz="119386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1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Works with clients, engineering, and design 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identify requirements and </a:t>
              </a:r>
              <a:r>
                <a:rPr kumimoji="0" lang="en-GB" sz="1200" b="0" i="0" u="none" strike="noStrike" kern="0" cap="none" spc="1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potential solutions and communicates those to the client</a:t>
              </a:r>
            </a:p>
          </p:txBody>
        </p:sp>
        <p:pic>
          <p:nvPicPr>
            <p:cNvPr id="33" name="Picture Placeholder 9">
              <a:extLst>
                <a:ext uri="{FF2B5EF4-FFF2-40B4-BE49-F238E27FC236}">
                  <a16:creationId xmlns:a16="http://schemas.microsoft.com/office/drawing/2014/main" id="{9FEBE082-2770-40E1-BFFE-6D321027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69947" y="1379648"/>
              <a:ext cx="881549" cy="881549"/>
            </a:xfrm>
            <a:prstGeom prst="ellipse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8DA017-1885-4F4D-BB97-608590A60A61}"/>
              </a:ext>
            </a:extLst>
          </p:cNvPr>
          <p:cNvCxnSpPr>
            <a:cxnSpLocks/>
          </p:cNvCxnSpPr>
          <p:nvPr/>
        </p:nvCxnSpPr>
        <p:spPr>
          <a:xfrm>
            <a:off x="467663" y="2859923"/>
            <a:ext cx="318383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090B1E7-2596-4C01-B564-852BF19F7976}"/>
              </a:ext>
            </a:extLst>
          </p:cNvPr>
          <p:cNvCxnSpPr>
            <a:cxnSpLocks/>
          </p:cNvCxnSpPr>
          <p:nvPr/>
        </p:nvCxnSpPr>
        <p:spPr>
          <a:xfrm>
            <a:off x="467663" y="4450867"/>
            <a:ext cx="318383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C98720-104F-4E8E-B22D-105EA47C0BFE}"/>
              </a:ext>
            </a:extLst>
          </p:cNvPr>
          <p:cNvCxnSpPr>
            <a:cxnSpLocks/>
          </p:cNvCxnSpPr>
          <p:nvPr/>
        </p:nvCxnSpPr>
        <p:spPr>
          <a:xfrm>
            <a:off x="4199440" y="4450867"/>
            <a:ext cx="3344676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F3E7486-CAC5-4DAC-A921-CD684F311DFB}"/>
              </a:ext>
            </a:extLst>
          </p:cNvPr>
          <p:cNvCxnSpPr>
            <a:cxnSpLocks/>
          </p:cNvCxnSpPr>
          <p:nvPr/>
        </p:nvCxnSpPr>
        <p:spPr>
          <a:xfrm>
            <a:off x="4199440" y="2859923"/>
            <a:ext cx="3344676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C318927-CBA5-460C-9721-18B564D8ED35}"/>
              </a:ext>
            </a:extLst>
          </p:cNvPr>
          <p:cNvCxnSpPr>
            <a:cxnSpLocks/>
          </p:cNvCxnSpPr>
          <p:nvPr/>
        </p:nvCxnSpPr>
        <p:spPr>
          <a:xfrm>
            <a:off x="8092059" y="2859923"/>
            <a:ext cx="3389391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NAMES" val="True"/>
  <p:tag name="MTBTACCENT" val="Accent1"/>
  <p:tag name="THINKCELLUNDODONOTDELETE" val="0"/>
  <p:tag name="PREVIOUSNAME" val="C:\Users\Cady Liang\Box Sync\Analytics Academy Australia\Fonterra Academy\WIP materials\Day 1\05 Models - Descriptive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OEZLtoTgSHAVZIUW.y6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wVQaj2SyC9LpM8kdOS7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12IvAgRe6QHLzKysxEi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_gB7fMjS4mvKtpspAdIj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STUCTVR8GLRF9GUThle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STUCTVR8GLRF9GUThle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W_q.uzTTWKLGzIN4siP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JyFtfPSV6vnEoXl.1fl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g805eHTWCwI1JDXmfQo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sb_JQvBRUuZd9quDJPwI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dWaqrLRBCXTtcLbw6M_g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RmhfabSbmoHki9n78XVg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undingBox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undingBox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oundingBo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UISU2uSXqV2Z4yA2DN1g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xG4ZVRRGKhf6ARrELG3Q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xG4ZVRRGKhf6ARrELG3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kW1P7pQM6e2CEqY5_T1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k6KvD3Qn6Wq1O3kykmD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UHniLNTQOazdDcgGFgj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d4ypXrTMyXxV9zHoPr9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q7KVGJRFuSzcMdd.GRpQ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KydZmyTgibgRUBG_PIO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AlTkOaSdemOvJGz7JpC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A0hdouT9GnLe89tx._fg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b.FP6oTfa38ivkAYBo6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uVncO1RvyFs3Nd68x4Ig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oxz2x5QlyOHnxh4heO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Sqll1hSa2521qV_ylrm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1zytclVUSdXllm14HVv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VBT7L0aE6CW_53kExsWA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z8beQbz0aq75aVKr8h5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t8LsmFyUCl4q4EtnKHy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t1zytclVUSdXllm14HVvw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VBT7L0aE6CW_53kExsW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z8beQbz0aq75aVKr8h5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t8LsmFyUCl4q4EtnKHy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BZABwtRjeV77c7lg7Mug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racket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Bracket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7DJtAVSqCCwpwDJPwks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2.xml><?xml version="1.0" encoding="utf-8"?>
<a:theme xmlns:a="http://schemas.openxmlformats.org/drawingml/2006/main" name="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3.xml><?xml version="1.0" encoding="utf-8"?>
<a:theme xmlns:a="http://schemas.openxmlformats.org/drawingml/2006/main" name="1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4.xml><?xml version="1.0" encoding="utf-8"?>
<a:theme xmlns:a="http://schemas.openxmlformats.org/drawingml/2006/main" name="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5.xml><?xml version="1.0" encoding="utf-8"?>
<a:theme xmlns:a="http://schemas.openxmlformats.org/drawingml/2006/main" name="1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">
          <a:solidFill>
            <a:schemeClr val="accent6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6.xml><?xml version="1.0" encoding="utf-8"?>
<a:theme xmlns:a="http://schemas.openxmlformats.org/drawingml/2006/main" name="2_Digital McKinsey - template black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7.xml><?xml version="1.0" encoding="utf-8"?>
<a:theme xmlns:a="http://schemas.openxmlformats.org/drawingml/2006/main" name="2_Digital McKinsey - templat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E6"/>
      </a:accent1>
      <a:accent2>
        <a:srgbClr val="00ADEF"/>
      </a:accent2>
      <a:accent3>
        <a:srgbClr val="37DEE7"/>
      </a:accent3>
      <a:accent4>
        <a:srgbClr val="002960"/>
      </a:accent4>
      <a:accent5>
        <a:srgbClr val="BFBFBF"/>
      </a:accent5>
      <a:accent6>
        <a:srgbClr val="808080"/>
      </a:accent6>
      <a:hlink>
        <a:srgbClr val="00ADEF"/>
      </a:hlink>
      <a:folHlink>
        <a:srgbClr val="002960"/>
      </a:folHlink>
    </a:clrScheme>
    <a:fontScheme name="Custom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defRPr b="0" dirty="0" smtClean="0"/>
        </a:defPPr>
      </a:lstStyle>
    </a:txDef>
  </a:objectDefaults>
  <a:extraClrSchemeLst>
    <a:extraClrScheme>
      <a:clrScheme name="Digital McKinsey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1F40E6"/>
        </a:accent1>
        <a:accent2>
          <a:srgbClr val="00ADEF"/>
        </a:accent2>
        <a:accent3>
          <a:srgbClr val="37DEE7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ADEF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B Widescreen 03232017.potx" id="{9C765A9B-B526-4A81-9FBC-AF50D0EB3870}" vid="{19D65295-2016-4B57-A879-B82D4BEF81F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17597</TotalTime>
  <Words>2281</Words>
  <Application>Microsoft Macintosh PowerPoint</Application>
  <PresentationFormat>Custom</PresentationFormat>
  <Paragraphs>367</Paragraphs>
  <Slides>23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Cambria Math</vt:lpstr>
      <vt:lpstr>Georgia</vt:lpstr>
      <vt:lpstr>Times New Roman</vt:lpstr>
      <vt:lpstr>3_Digital McKinsey - template</vt:lpstr>
      <vt:lpstr>Digital McKinsey - template black</vt:lpstr>
      <vt:lpstr>1_Digital McKinsey - template black</vt:lpstr>
      <vt:lpstr>Digital McKinsey - template</vt:lpstr>
      <vt:lpstr>1_Digital McKinsey - template</vt:lpstr>
      <vt:lpstr>2_Digital McKinsey - template black</vt:lpstr>
      <vt:lpstr>2_Digital McKinsey - template</vt:lpstr>
      <vt:lpstr>think-cell Slide</vt:lpstr>
      <vt:lpstr>Introduction to Machine Learning</vt:lpstr>
      <vt:lpstr>A few definitions upfront...</vt:lpstr>
      <vt:lpstr>What is Machine Learning?</vt:lpstr>
      <vt:lpstr>What is Machine Learning?</vt:lpstr>
      <vt:lpstr>Why should I care?</vt:lpstr>
      <vt:lpstr>PowerPoint Presentation</vt:lpstr>
      <vt:lpstr>What can ML do? (also, ML is hard)</vt:lpstr>
      <vt:lpstr>Real life applications</vt:lpstr>
      <vt:lpstr>Not just for Data Scientists</vt:lpstr>
      <vt:lpstr>PowerPoint Presentation</vt:lpstr>
      <vt:lpstr>PowerPoint Presentation</vt:lpstr>
      <vt:lpstr>Technology Stack</vt:lpstr>
      <vt:lpstr>Modelling techniques can be described according to multiple dimensions</vt:lpstr>
      <vt:lpstr>Supervised vs. unsupervised</vt:lpstr>
      <vt:lpstr>Regression vs Classification</vt:lpstr>
      <vt:lpstr>Machine Learning techniques can be broadly split into three buckets…</vt:lpstr>
      <vt:lpstr>… but, reality is much more complex</vt:lpstr>
      <vt:lpstr>Now that we know more about our data, let’s see how we can  make predictions</vt:lpstr>
      <vt:lpstr>Data partitioning is performed to find the “sweet spot” between over and under fitting a model</vt:lpstr>
      <vt:lpstr>Data is typically split into training and test sets</vt:lpstr>
      <vt:lpstr>Difficulty of predictive techniques increases from classical single learners over advanced single learners to ensemble learning</vt:lpstr>
      <vt:lpstr>From Simple Linear Regression to Logistic Regression</vt:lpstr>
      <vt:lpstr>Logistic regression is a simple model for binary dependent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Armaghan Khan</dc:creator>
  <cp:lastModifiedBy>Lise Diagne</cp:lastModifiedBy>
  <cp:revision>543</cp:revision>
  <dcterms:created xsi:type="dcterms:W3CDTF">2018-02-16T23:11:59Z</dcterms:created>
  <dcterms:modified xsi:type="dcterms:W3CDTF">2020-03-24T10:17:47Z</dcterms:modified>
</cp:coreProperties>
</file>